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Lst>
  <p:notesMasterIdLst>
    <p:notesMasterId r:id="rId21"/>
  </p:notesMasterIdLst>
  <p:handoutMasterIdLst>
    <p:handoutMasterId r:id="rId22"/>
  </p:handoutMasterIdLst>
  <p:sldIdLst>
    <p:sldId id="256" r:id="rId3"/>
    <p:sldId id="257" r:id="rId4"/>
    <p:sldId id="265" r:id="rId5"/>
    <p:sldId id="25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2"/>
    <a:srgbClr val="0074AF"/>
    <a:srgbClr val="75D1FF"/>
    <a:srgbClr val="E6E6E6"/>
    <a:srgbClr val="DC5924"/>
    <a:srgbClr val="B7472A"/>
    <a:srgbClr val="000000"/>
    <a:srgbClr val="FFFFFF"/>
    <a:srgbClr val="11161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90027" autoAdjust="0"/>
  </p:normalViewPr>
  <p:slideViewPr>
    <p:cSldViewPr snapToGrid="0">
      <p:cViewPr>
        <p:scale>
          <a:sx n="200" d="100"/>
          <a:sy n="200" d="100"/>
        </p:scale>
        <p:origin x="9224" y="992"/>
      </p:cViewPr>
      <p:guideLst>
        <p:guide orient="horz" pos="2160"/>
        <p:guide pos="3840"/>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0"/>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17-10-29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17-10-29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and the remaining slides are graphical explanations of using the coprocessor for interrupts. Provided by J. Nelson Amaral. For questions on slide meanings and to see the portions that deal with the display interrupts, </a:t>
            </a:r>
            <a:r>
              <a:rPr lang="en-CA"/>
              <a:t>please speak with him.</a:t>
            </a:r>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78602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4" Type="http://schemas.openxmlformats.org/officeDocument/2006/relationships/hyperlink" Target="http://www.nealanalytics.com/neal-creative/templates/" TargetMode="External"/><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neal-creative/templates/"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4"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xmlns:p14="http://schemas.microsoft.com/office/powerpoint/2010/mai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xmlns:p14="http://schemas.microsoft.com/office/powerpoint/2010/mai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xmlns:p14="http://schemas.microsoft.com/office/powerpoint/2010/mai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xmlns:p14="http://schemas.microsoft.com/office/powerpoint/2010/mai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xmlns=""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xmlns=""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xmlns=""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xmlns=""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xmlns=""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xmlns=""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xmlns=""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xmlns=""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0C334F0B-A571-497C-BD40-2F33FAE576BD}" type="datetime1">
              <a:rPr lang="en-US" altLang="en-US"/>
              <a:pPr/>
              <a:t>17-10-29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BCECA74-4CAA-4CA7-BE31-0FFF84D39BD0}" type="slidenum">
              <a:rPr lang="en-US" altLang="en-US"/>
              <a:pPr/>
              <a:t>‹#›</a:t>
            </a:fld>
            <a:endParaRPr lang="en-US" altLang="en-US"/>
          </a:p>
        </p:txBody>
      </p:sp>
    </p:spTree>
    <p:extLst>
      <p:ext uri="{BB962C8B-B14F-4D97-AF65-F5344CB8AC3E}">
        <p14:creationId xmlns:p14="http://schemas.microsoft.com/office/powerpoint/2010/main" val="19859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fld id="{B2341378-D5BC-4FFD-A56C-DAED66DF2563}" type="datetime1">
              <a:rPr lang="en-US" altLang="en-US"/>
              <a:pPr/>
              <a:t>17-10-29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2DBB2F7-6BB3-44A6-99F3-AFB15FDA76D4}" type="slidenum">
              <a:rPr lang="en-US" altLang="en-US"/>
              <a:pPr/>
              <a:t>‹#›</a:t>
            </a:fld>
            <a:endParaRPr lang="en-US" altLang="en-US"/>
          </a:p>
        </p:txBody>
      </p:sp>
    </p:spTree>
    <p:extLst>
      <p:ext uri="{BB962C8B-B14F-4D97-AF65-F5344CB8AC3E}">
        <p14:creationId xmlns:p14="http://schemas.microsoft.com/office/powerpoint/2010/main" val="1783733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fld id="{26BBC1E2-528D-41FA-BA76-F024734E45A2}" type="datetime1">
              <a:rPr lang="en-US" altLang="en-US"/>
              <a:pPr/>
              <a:t>17-10-29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84B74D3-3AB3-4C10-AAD2-4D3EB1C5A362}" type="slidenum">
              <a:rPr lang="en-US" altLang="en-US"/>
              <a:pPr/>
              <a:t>‹#›</a:t>
            </a:fld>
            <a:endParaRPr lang="en-US" altLang="en-US"/>
          </a:p>
        </p:txBody>
      </p:sp>
    </p:spTree>
    <p:extLst>
      <p:ext uri="{BB962C8B-B14F-4D97-AF65-F5344CB8AC3E}">
        <p14:creationId xmlns:p14="http://schemas.microsoft.com/office/powerpoint/2010/main" val="2550066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3"/>
          <p:cNvSpPr>
            <a:spLocks noGrp="1"/>
          </p:cNvSpPr>
          <p:nvPr>
            <p:ph type="dt" sz="half" idx="10"/>
          </p:nvPr>
        </p:nvSpPr>
        <p:spPr/>
        <p:txBody>
          <a:bodyPr/>
          <a:lstStyle>
            <a:lvl1pPr>
              <a:defRPr/>
            </a:lvl1pPr>
          </a:lstStyle>
          <a:p>
            <a:fld id="{589E06F6-982E-4EAF-BECB-70ABE0981F76}" type="datetime1">
              <a:rPr lang="en-US" altLang="en-US"/>
              <a:pPr/>
              <a:t>17-10-29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478E270-53C7-4995-A294-87727BDDA563}" type="slidenum">
              <a:rPr lang="en-US" altLang="en-US"/>
              <a:pPr/>
              <a:t>‹#›</a:t>
            </a:fld>
            <a:endParaRPr lang="en-US" altLang="en-US"/>
          </a:p>
        </p:txBody>
      </p:sp>
    </p:spTree>
    <p:extLst>
      <p:ext uri="{BB962C8B-B14F-4D97-AF65-F5344CB8AC3E}">
        <p14:creationId xmlns:p14="http://schemas.microsoft.com/office/powerpoint/2010/main" val="40208447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3"/>
          <p:cNvSpPr>
            <a:spLocks noGrp="1"/>
          </p:cNvSpPr>
          <p:nvPr>
            <p:ph type="dt" sz="half" idx="10"/>
          </p:nvPr>
        </p:nvSpPr>
        <p:spPr/>
        <p:txBody>
          <a:bodyPr/>
          <a:lstStyle>
            <a:lvl1pPr>
              <a:defRPr/>
            </a:lvl1pPr>
          </a:lstStyle>
          <a:p>
            <a:fld id="{A995B9FE-4C76-47CE-8930-3E413B42DA02}" type="datetime1">
              <a:rPr lang="en-US" altLang="en-US"/>
              <a:pPr/>
              <a:t>17-10-29</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DD5F636-538D-4890-8FF1-B51DDD6FCC35}" type="slidenum">
              <a:rPr lang="en-US" altLang="en-US"/>
              <a:pPr/>
              <a:t>‹#›</a:t>
            </a:fld>
            <a:endParaRPr lang="en-US" altLang="en-US"/>
          </a:p>
        </p:txBody>
      </p:sp>
    </p:spTree>
    <p:extLst>
      <p:ext uri="{BB962C8B-B14F-4D97-AF65-F5344CB8AC3E}">
        <p14:creationId xmlns:p14="http://schemas.microsoft.com/office/powerpoint/2010/main" val="249305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E592769-E3FC-4881-AA39-D6BBD681AE7A}" type="datetime1">
              <a:rPr lang="en-US" altLang="en-US"/>
              <a:pPr/>
              <a:t>17-10-29</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FC061E8A-B2DB-478A-B644-F6AFEE491681}" type="slidenum">
              <a:rPr lang="en-US" altLang="en-US"/>
              <a:pPr/>
              <a:t>‹#›</a:t>
            </a:fld>
            <a:endParaRPr lang="en-US" altLang="en-US"/>
          </a:p>
        </p:txBody>
      </p:sp>
    </p:spTree>
    <p:extLst>
      <p:ext uri="{BB962C8B-B14F-4D97-AF65-F5344CB8AC3E}">
        <p14:creationId xmlns:p14="http://schemas.microsoft.com/office/powerpoint/2010/main" val="4232023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BFCDBBB-88CB-4242-AA6B-6929FBD62195}" type="datetime1">
              <a:rPr lang="en-US" altLang="en-US"/>
              <a:pPr/>
              <a:t>17-10-29</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F82E360D-D258-4842-8637-14EE82C87A17}" type="slidenum">
              <a:rPr lang="en-US" altLang="en-US"/>
              <a:pPr/>
              <a:t>‹#›</a:t>
            </a:fld>
            <a:endParaRPr lang="en-US" altLang="en-US"/>
          </a:p>
        </p:txBody>
      </p:sp>
    </p:spTree>
    <p:extLst>
      <p:ext uri="{BB962C8B-B14F-4D97-AF65-F5344CB8AC3E}">
        <p14:creationId xmlns:p14="http://schemas.microsoft.com/office/powerpoint/2010/main" val="23565529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3"/>
          <p:cNvSpPr>
            <a:spLocks noGrp="1"/>
          </p:cNvSpPr>
          <p:nvPr>
            <p:ph type="dt" sz="half" idx="10"/>
          </p:nvPr>
        </p:nvSpPr>
        <p:spPr/>
        <p:txBody>
          <a:bodyPr/>
          <a:lstStyle>
            <a:lvl1pPr>
              <a:defRPr/>
            </a:lvl1pPr>
          </a:lstStyle>
          <a:p>
            <a:fld id="{654B5D3F-B5CD-44F9-8466-FEE38513219A}" type="datetime1">
              <a:rPr lang="en-US" altLang="en-US"/>
              <a:pPr/>
              <a:t>17-10-29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61996BE-D309-4A48-80D4-702615FC38D1}" type="slidenum">
              <a:rPr lang="en-US" altLang="en-US"/>
              <a:pPr/>
              <a:t>‹#›</a:t>
            </a:fld>
            <a:endParaRPr lang="en-US" altLang="en-US"/>
          </a:p>
        </p:txBody>
      </p:sp>
    </p:spTree>
    <p:extLst>
      <p:ext uri="{BB962C8B-B14F-4D97-AF65-F5344CB8AC3E}">
        <p14:creationId xmlns:p14="http://schemas.microsoft.com/office/powerpoint/2010/main" val="30345757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3"/>
          <p:cNvSpPr>
            <a:spLocks noGrp="1"/>
          </p:cNvSpPr>
          <p:nvPr>
            <p:ph type="dt" sz="half" idx="10"/>
          </p:nvPr>
        </p:nvSpPr>
        <p:spPr/>
        <p:txBody>
          <a:bodyPr/>
          <a:lstStyle>
            <a:lvl1pPr>
              <a:defRPr/>
            </a:lvl1pPr>
          </a:lstStyle>
          <a:p>
            <a:fld id="{751D147C-3236-4F22-96D2-1A6FF6EC5853}" type="datetime1">
              <a:rPr lang="en-US" altLang="en-US"/>
              <a:pPr/>
              <a:t>17-10-29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74E52EC-C3CD-4208-88A8-00ED3B82E28B}" type="slidenum">
              <a:rPr lang="en-US" altLang="en-US"/>
              <a:pPr/>
              <a:t>‹#›</a:t>
            </a:fld>
            <a:endParaRPr lang="en-US" altLang="en-US"/>
          </a:p>
        </p:txBody>
      </p:sp>
    </p:spTree>
    <p:extLst>
      <p:ext uri="{BB962C8B-B14F-4D97-AF65-F5344CB8AC3E}">
        <p14:creationId xmlns:p14="http://schemas.microsoft.com/office/powerpoint/2010/main" val="4234748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fld id="{348563AC-6BDC-46DA-9C44-88171BE93608}" type="datetime1">
              <a:rPr lang="en-US" altLang="en-US"/>
              <a:pPr/>
              <a:t>17-10-29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5EB22E4-C96B-4A06-98AE-D85D2FD71F2F}" type="slidenum">
              <a:rPr lang="en-US" altLang="en-US"/>
              <a:pPr/>
              <a:t>‹#›</a:t>
            </a:fld>
            <a:endParaRPr lang="en-US" altLang="en-US"/>
          </a:p>
        </p:txBody>
      </p:sp>
    </p:spTree>
    <p:extLst>
      <p:ext uri="{BB962C8B-B14F-4D97-AF65-F5344CB8AC3E}">
        <p14:creationId xmlns:p14="http://schemas.microsoft.com/office/powerpoint/2010/main" val="3662601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fld id="{B6F3EA7A-DF7D-4962-AFB9-91EDEAF9446D}" type="datetime1">
              <a:rPr lang="en-US" altLang="en-US"/>
              <a:pPr/>
              <a:t>17-10-29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24D01EB-DA00-4A2F-97F8-50A446DAD8F6}" type="slidenum">
              <a:rPr lang="en-US" altLang="en-US"/>
              <a:pPr/>
              <a:t>‹#›</a:t>
            </a:fld>
            <a:endParaRPr lang="en-US" altLang="en-US"/>
          </a:p>
        </p:txBody>
      </p:sp>
    </p:spTree>
    <p:extLst>
      <p:ext uri="{BB962C8B-B14F-4D97-AF65-F5344CB8AC3E}">
        <p14:creationId xmlns:p14="http://schemas.microsoft.com/office/powerpoint/2010/main" val="225236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xmlns:p14="http://schemas.microsoft.com/office/powerpoint/2010/mai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defRPr>
            </a:lvl1pPr>
          </a:lstStyle>
          <a:p>
            <a:fld id="{956113F3-88F7-464F-BE9A-C46B3A1FC49F}" type="datetime1">
              <a:rPr lang="en-US" altLang="en-US"/>
              <a:pPr/>
              <a:t>17-10-29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717FCB3-5EF2-4D99-912E-08A61D8504F2}" type="slidenum">
              <a:rPr lang="en-US" altLang="en-US"/>
              <a:pPr/>
              <a:t>‹#›</a:t>
            </a:fld>
            <a:endParaRPr lang="en-US" altLang="en-US"/>
          </a:p>
        </p:txBody>
      </p:sp>
    </p:spTree>
    <p:extLst>
      <p:ext uri="{BB962C8B-B14F-4D97-AF65-F5344CB8AC3E}">
        <p14:creationId xmlns:p14="http://schemas.microsoft.com/office/powerpoint/2010/main" val="16860942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1" charset="-128"/>
          <a:cs typeface="ＭＳ Ｐゴシック" pitchFamily="-111" charset="-128"/>
        </a:defRPr>
      </a:lvl1pPr>
      <a:lvl2pPr algn="ctr" defTabSz="457200" rtl="0" eaLnBrk="0" fontAlgn="base" hangingPunct="0">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2pPr>
      <a:lvl3pPr algn="ctr" defTabSz="457200" rtl="0" eaLnBrk="0" fontAlgn="base" hangingPunct="0">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3pPr>
      <a:lvl4pPr algn="ctr" defTabSz="457200" rtl="0" eaLnBrk="0" fontAlgn="base" hangingPunct="0">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4pPr>
      <a:lvl5pPr algn="ctr" defTabSz="457200" rtl="0" eaLnBrk="0" fontAlgn="base" hangingPunct="0">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5pPr>
      <a:lvl6pPr marL="4572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1"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1"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1"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 Id="rId3" Type="http://schemas.openxmlformats.org/officeDocument/2006/relationships/hyperlink" Target="http://www.wikihow.com/Cheat-at-Minesweep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gif"/><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939" y="3348225"/>
            <a:ext cx="9107555" cy="1200329"/>
          </a:xfrm>
        </p:spPr>
        <p:txBody>
          <a:bodyPr/>
          <a:lstStyle/>
          <a:p>
            <a:r>
              <a:rPr lang="en-CA" dirty="0"/>
              <a:t>Minesweeper Lab</a:t>
            </a:r>
          </a:p>
        </p:txBody>
      </p:sp>
      <p:sp>
        <p:nvSpPr>
          <p:cNvPr id="3" name="TextBox 2"/>
          <p:cNvSpPr txBox="1"/>
          <p:nvPr/>
        </p:nvSpPr>
        <p:spPr>
          <a:xfrm>
            <a:off x="10732946" y="6304002"/>
            <a:ext cx="1459054" cy="553998"/>
          </a:xfrm>
          <a:prstGeom prst="rect">
            <a:avLst/>
          </a:prstGeom>
          <a:noFill/>
        </p:spPr>
        <p:txBody>
          <a:bodyPr wrap="none" rtlCol="0">
            <a:spAutoFit/>
          </a:bodyPr>
          <a:lstStyle/>
          <a:p>
            <a:r>
              <a:rPr lang="en-CA" sz="1000" dirty="0">
                <a:solidFill>
                  <a:srgbClr val="0081C2"/>
                </a:solidFill>
              </a:rPr>
              <a:t>Slides and Assignment</a:t>
            </a:r>
          </a:p>
          <a:p>
            <a:r>
              <a:rPr lang="en-CA" sz="1000" dirty="0">
                <a:solidFill>
                  <a:srgbClr val="0081C2"/>
                </a:solidFill>
              </a:rPr>
              <a:t>By: Austin Crapo</a:t>
            </a:r>
          </a:p>
          <a:p>
            <a:r>
              <a:rPr lang="en-CA" sz="1000" dirty="0">
                <a:solidFill>
                  <a:srgbClr val="0081C2"/>
                </a:solidFill>
              </a:rPr>
              <a:t>Date: June 2017</a:t>
            </a:r>
          </a:p>
        </p:txBody>
      </p:sp>
    </p:spTree>
    <p:extLst>
      <p:ext uri="{BB962C8B-B14F-4D97-AF65-F5344CB8AC3E}">
        <p14:creationId xmlns:p14="http://schemas.microsoft.com/office/powerpoint/2010/main" val="8934443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Assignment </a:t>
            </a:r>
            <a:r>
              <a:rPr lang="mr-IN" dirty="0" smtClean="0"/>
              <a:t>–</a:t>
            </a:r>
            <a:r>
              <a:rPr lang="en-US" dirty="0" smtClean="0"/>
              <a:t> </a:t>
            </a:r>
            <a:r>
              <a:rPr lang="en-US" dirty="0" err="1" smtClean="0">
                <a:latin typeface="Monaco"/>
                <a:cs typeface="Monaco"/>
              </a:rPr>
              <a:t>common.s</a:t>
            </a:r>
            <a:endParaRPr lang="en-US" dirty="0">
              <a:latin typeface="Monaco"/>
              <a:cs typeface="Monaco"/>
            </a:endParaRPr>
          </a:p>
        </p:txBody>
      </p:sp>
      <p:sp>
        <p:nvSpPr>
          <p:cNvPr id="4" name="Rectangle 3"/>
          <p:cNvSpPr/>
          <p:nvPr/>
        </p:nvSpPr>
        <p:spPr>
          <a:xfrm>
            <a:off x="2235199" y="2727236"/>
            <a:ext cx="7443537" cy="1569660"/>
          </a:xfrm>
          <a:prstGeom prst="rect">
            <a:avLst/>
          </a:prstGeom>
        </p:spPr>
        <p:txBody>
          <a:bodyPr wrap="square">
            <a:spAutoFit/>
          </a:bodyPr>
          <a:lstStyle/>
          <a:p>
            <a:r>
              <a:rPr lang="en-US" sz="2400" dirty="0">
                <a:latin typeface="Monaco"/>
                <a:cs typeface="Monaco"/>
              </a:rPr>
              <a:t>Number of rows for this session: </a:t>
            </a:r>
            <a:r>
              <a:rPr lang="en-US" sz="2400" dirty="0">
                <a:solidFill>
                  <a:srgbClr val="800000"/>
                </a:solidFill>
                <a:latin typeface="Monaco"/>
                <a:cs typeface="Monaco"/>
              </a:rPr>
              <a:t>20</a:t>
            </a:r>
            <a:r>
              <a:rPr lang="en-US" sz="2400" dirty="0">
                <a:latin typeface="Monaco"/>
                <a:cs typeface="Monaco"/>
              </a:rPr>
              <a:t> </a:t>
            </a:r>
          </a:p>
          <a:p>
            <a:r>
              <a:rPr lang="en-US" sz="2400" dirty="0">
                <a:latin typeface="Monaco"/>
                <a:cs typeface="Monaco"/>
              </a:rPr>
              <a:t>Number of columns for this session: </a:t>
            </a:r>
            <a:r>
              <a:rPr lang="en-US" sz="2400" dirty="0">
                <a:solidFill>
                  <a:srgbClr val="800000"/>
                </a:solidFill>
                <a:latin typeface="Monaco"/>
                <a:cs typeface="Monaco"/>
              </a:rPr>
              <a:t>40</a:t>
            </a:r>
            <a:r>
              <a:rPr lang="en-US" sz="2400" dirty="0">
                <a:latin typeface="Monaco"/>
                <a:cs typeface="Monaco"/>
              </a:rPr>
              <a:t> </a:t>
            </a:r>
          </a:p>
          <a:p>
            <a:r>
              <a:rPr lang="en-US" sz="2400" dirty="0">
                <a:latin typeface="Monaco"/>
                <a:cs typeface="Monaco"/>
              </a:rPr>
              <a:t>Random seed to use: </a:t>
            </a:r>
            <a:r>
              <a:rPr lang="en-US" sz="2400" dirty="0">
                <a:solidFill>
                  <a:srgbClr val="800000"/>
                </a:solidFill>
                <a:latin typeface="Monaco"/>
                <a:cs typeface="Monaco"/>
              </a:rPr>
              <a:t>5 </a:t>
            </a:r>
          </a:p>
          <a:p>
            <a:r>
              <a:rPr lang="en-US" sz="2400" dirty="0">
                <a:latin typeface="Monaco"/>
                <a:cs typeface="Monaco"/>
              </a:rPr>
              <a:t>Number of bombs for this session: </a:t>
            </a:r>
            <a:r>
              <a:rPr lang="en-US" sz="2400" dirty="0">
                <a:solidFill>
                  <a:srgbClr val="800000"/>
                </a:solidFill>
                <a:latin typeface="Monaco"/>
                <a:cs typeface="Monaco"/>
              </a:rPr>
              <a:t>100</a:t>
            </a:r>
          </a:p>
        </p:txBody>
      </p:sp>
    </p:spTree>
    <p:extLst>
      <p:ext uri="{BB962C8B-B14F-4D97-AF65-F5344CB8AC3E}">
        <p14:creationId xmlns:p14="http://schemas.microsoft.com/office/powerpoint/2010/main" val="622302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Characters</a:t>
            </a:r>
            <a:endParaRPr lang="en-US" dirty="0"/>
          </a:p>
        </p:txBody>
      </p:sp>
      <p:pic>
        <p:nvPicPr>
          <p:cNvPr id="3" name="Picture 2"/>
          <p:cNvPicPr>
            <a:picLocks noChangeAspect="1"/>
          </p:cNvPicPr>
          <p:nvPr/>
        </p:nvPicPr>
        <p:blipFill>
          <a:blip r:embed="rId2"/>
          <a:stretch>
            <a:fillRect/>
          </a:stretch>
        </p:blipFill>
        <p:spPr>
          <a:xfrm>
            <a:off x="1993900" y="1324142"/>
            <a:ext cx="8191500" cy="5359400"/>
          </a:xfrm>
          <a:prstGeom prst="rect">
            <a:avLst/>
          </a:prstGeom>
        </p:spPr>
      </p:pic>
    </p:spTree>
    <p:extLst>
      <p:ext uri="{BB962C8B-B14F-4D97-AF65-F5344CB8AC3E}">
        <p14:creationId xmlns:p14="http://schemas.microsoft.com/office/powerpoint/2010/main" val="29753292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7895" y="1965158"/>
            <a:ext cx="3609473" cy="23662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8" idx="3"/>
          </p:cNvCxnSpPr>
          <p:nvPr/>
        </p:nvCxnSpPr>
        <p:spPr>
          <a:xfrm flipV="1">
            <a:off x="3306733" y="264795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3"/>
          </p:cNvCxnSpPr>
          <p:nvPr/>
        </p:nvCxnSpPr>
        <p:spPr>
          <a:xfrm flipV="1">
            <a:off x="3305332" y="3657602"/>
            <a:ext cx="966213"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86050" y="2470150"/>
            <a:ext cx="620683" cy="369332"/>
          </a:xfrm>
          <a:prstGeom prst="rect">
            <a:avLst/>
          </a:prstGeom>
          <a:noFill/>
        </p:spPr>
        <p:txBody>
          <a:bodyPr wrap="none" rtlCol="0">
            <a:spAutoFit/>
          </a:bodyPr>
          <a:lstStyle/>
          <a:p>
            <a:r>
              <a:rPr lang="en-US" dirty="0" smtClean="0">
                <a:latin typeface="Monaco"/>
                <a:cs typeface="Monaco"/>
              </a:rPr>
              <a:t>row</a:t>
            </a:r>
            <a:endParaRPr lang="en-US" dirty="0">
              <a:latin typeface="Monaco"/>
              <a:cs typeface="Monaco"/>
            </a:endParaRPr>
          </a:p>
        </p:txBody>
      </p:sp>
      <p:sp>
        <p:nvSpPr>
          <p:cNvPr id="9" name="TextBox 8"/>
          <p:cNvSpPr txBox="1"/>
          <p:nvPr/>
        </p:nvSpPr>
        <p:spPr>
          <a:xfrm>
            <a:off x="2705100" y="3479800"/>
            <a:ext cx="600232" cy="369332"/>
          </a:xfrm>
          <a:prstGeom prst="rect">
            <a:avLst/>
          </a:prstGeom>
          <a:noFill/>
        </p:spPr>
        <p:txBody>
          <a:bodyPr wrap="none" rtlCol="0">
            <a:spAutoFit/>
          </a:bodyPr>
          <a:lstStyle/>
          <a:p>
            <a:r>
              <a:rPr lang="en-US" dirty="0" smtClean="0">
                <a:latin typeface="Monaco"/>
                <a:cs typeface="Monaco"/>
              </a:rPr>
              <a:t>col</a:t>
            </a:r>
            <a:endParaRPr lang="en-US" dirty="0">
              <a:latin typeface="Monaco"/>
              <a:cs typeface="Monaco"/>
            </a:endParaRPr>
          </a:p>
        </p:txBody>
      </p:sp>
      <p:sp>
        <p:nvSpPr>
          <p:cNvPr id="12" name="TextBox 11"/>
          <p:cNvSpPr txBox="1"/>
          <p:nvPr/>
        </p:nvSpPr>
        <p:spPr>
          <a:xfrm>
            <a:off x="5505471" y="2963597"/>
            <a:ext cx="1154320" cy="369332"/>
          </a:xfrm>
          <a:prstGeom prst="rect">
            <a:avLst/>
          </a:prstGeom>
          <a:noFill/>
        </p:spPr>
        <p:txBody>
          <a:bodyPr wrap="none" rtlCol="0">
            <a:spAutoFit/>
          </a:bodyPr>
          <a:lstStyle/>
          <a:p>
            <a:r>
              <a:rPr lang="en-US" dirty="0" err="1" smtClean="0">
                <a:latin typeface="Monaco"/>
                <a:cs typeface="Monaco"/>
              </a:rPr>
              <a:t>getTile</a:t>
            </a:r>
            <a:endParaRPr lang="en-US" dirty="0">
              <a:latin typeface="Monaco"/>
              <a:cs typeface="Monaco"/>
            </a:endParaRPr>
          </a:p>
        </p:txBody>
      </p:sp>
      <p:cxnSp>
        <p:nvCxnSpPr>
          <p:cNvPr id="13" name="Straight Arrow Connector 12"/>
          <p:cNvCxnSpPr/>
          <p:nvPr/>
        </p:nvCxnSpPr>
        <p:spPr>
          <a:xfrm flipV="1">
            <a:off x="7885083" y="262890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851900" y="2305050"/>
            <a:ext cx="1904863" cy="923330"/>
          </a:xfrm>
          <a:prstGeom prst="rect">
            <a:avLst/>
          </a:prstGeom>
          <a:noFill/>
        </p:spPr>
        <p:txBody>
          <a:bodyPr wrap="none" rtlCol="0">
            <a:spAutoFit/>
          </a:bodyPr>
          <a:lstStyle/>
          <a:p>
            <a:r>
              <a:rPr lang="en-US" dirty="0" smtClean="0"/>
              <a:t>Address of</a:t>
            </a:r>
          </a:p>
          <a:p>
            <a:r>
              <a:rPr lang="en-US" dirty="0" smtClean="0"/>
              <a:t>character that</a:t>
            </a:r>
          </a:p>
          <a:p>
            <a:r>
              <a:rPr lang="en-US" dirty="0" smtClean="0"/>
              <a:t>represents </a:t>
            </a:r>
            <a:r>
              <a:rPr lang="en-US" smtClean="0"/>
              <a:t>the tile </a:t>
            </a:r>
            <a:endParaRPr lang="en-US" dirty="0"/>
          </a:p>
        </p:txBody>
      </p:sp>
      <p:cxnSp>
        <p:nvCxnSpPr>
          <p:cNvPr id="15" name="Straight Arrow Connector 14"/>
          <p:cNvCxnSpPr/>
          <p:nvPr/>
        </p:nvCxnSpPr>
        <p:spPr>
          <a:xfrm flipV="1">
            <a:off x="7885083" y="377825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883650" y="3460750"/>
            <a:ext cx="915635" cy="646331"/>
          </a:xfrm>
          <a:prstGeom prst="rect">
            <a:avLst/>
          </a:prstGeom>
          <a:noFill/>
        </p:spPr>
        <p:txBody>
          <a:bodyPr wrap="none" rtlCol="0">
            <a:spAutoFit/>
          </a:bodyPr>
          <a:lstStyle/>
          <a:p>
            <a:r>
              <a:rPr lang="en-US" dirty="0" smtClean="0"/>
              <a:t>State of</a:t>
            </a:r>
          </a:p>
          <a:p>
            <a:r>
              <a:rPr lang="en-US" dirty="0" smtClean="0"/>
              <a:t>the tile </a:t>
            </a:r>
            <a:endParaRPr lang="en-US" dirty="0"/>
          </a:p>
        </p:txBody>
      </p:sp>
      <p:sp>
        <p:nvSpPr>
          <p:cNvPr id="17" name="TextBox 16"/>
          <p:cNvSpPr txBox="1"/>
          <p:nvPr/>
        </p:nvSpPr>
        <p:spPr>
          <a:xfrm>
            <a:off x="8197850" y="3416300"/>
            <a:ext cx="291629"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14377180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7895" y="1965158"/>
            <a:ext cx="3609473" cy="23662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8" idx="3"/>
          </p:cNvCxnSpPr>
          <p:nvPr/>
        </p:nvCxnSpPr>
        <p:spPr>
          <a:xfrm flipV="1">
            <a:off x="3306733" y="264795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3"/>
          </p:cNvCxnSpPr>
          <p:nvPr/>
        </p:nvCxnSpPr>
        <p:spPr>
          <a:xfrm flipV="1">
            <a:off x="3305332" y="3657602"/>
            <a:ext cx="966213"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86050" y="2470150"/>
            <a:ext cx="620683" cy="369332"/>
          </a:xfrm>
          <a:prstGeom prst="rect">
            <a:avLst/>
          </a:prstGeom>
          <a:noFill/>
        </p:spPr>
        <p:txBody>
          <a:bodyPr wrap="none" rtlCol="0">
            <a:spAutoFit/>
          </a:bodyPr>
          <a:lstStyle/>
          <a:p>
            <a:r>
              <a:rPr lang="en-US" dirty="0" smtClean="0">
                <a:latin typeface="Monaco"/>
                <a:cs typeface="Monaco"/>
              </a:rPr>
              <a:t>row</a:t>
            </a:r>
            <a:endParaRPr lang="en-US" dirty="0">
              <a:latin typeface="Monaco"/>
              <a:cs typeface="Monaco"/>
            </a:endParaRPr>
          </a:p>
        </p:txBody>
      </p:sp>
      <p:sp>
        <p:nvSpPr>
          <p:cNvPr id="9" name="TextBox 8"/>
          <p:cNvSpPr txBox="1"/>
          <p:nvPr/>
        </p:nvSpPr>
        <p:spPr>
          <a:xfrm>
            <a:off x="2705100" y="3479800"/>
            <a:ext cx="600232" cy="369332"/>
          </a:xfrm>
          <a:prstGeom prst="rect">
            <a:avLst/>
          </a:prstGeom>
          <a:noFill/>
        </p:spPr>
        <p:txBody>
          <a:bodyPr wrap="none" rtlCol="0">
            <a:spAutoFit/>
          </a:bodyPr>
          <a:lstStyle/>
          <a:p>
            <a:r>
              <a:rPr lang="en-US" dirty="0" smtClean="0">
                <a:latin typeface="Monaco"/>
                <a:cs typeface="Monaco"/>
              </a:rPr>
              <a:t>col</a:t>
            </a:r>
            <a:endParaRPr lang="en-US" dirty="0">
              <a:latin typeface="Monaco"/>
              <a:cs typeface="Monaco"/>
            </a:endParaRPr>
          </a:p>
        </p:txBody>
      </p:sp>
      <p:sp>
        <p:nvSpPr>
          <p:cNvPr id="12" name="TextBox 11"/>
          <p:cNvSpPr txBox="1"/>
          <p:nvPr/>
        </p:nvSpPr>
        <p:spPr>
          <a:xfrm>
            <a:off x="5505471" y="2963597"/>
            <a:ext cx="1154320" cy="369332"/>
          </a:xfrm>
          <a:prstGeom prst="rect">
            <a:avLst/>
          </a:prstGeom>
          <a:noFill/>
        </p:spPr>
        <p:txBody>
          <a:bodyPr wrap="none" rtlCol="0">
            <a:spAutoFit/>
          </a:bodyPr>
          <a:lstStyle/>
          <a:p>
            <a:r>
              <a:rPr lang="en-US" dirty="0" err="1" smtClean="0">
                <a:latin typeface="Monaco"/>
                <a:cs typeface="Monaco"/>
              </a:rPr>
              <a:t>hasBomb</a:t>
            </a:r>
            <a:endParaRPr lang="en-US" dirty="0">
              <a:latin typeface="Monaco"/>
              <a:cs typeface="Monaco"/>
            </a:endParaRPr>
          </a:p>
        </p:txBody>
      </p:sp>
      <p:grpSp>
        <p:nvGrpSpPr>
          <p:cNvPr id="2" name="Group 1"/>
          <p:cNvGrpSpPr/>
          <p:nvPr/>
        </p:nvGrpSpPr>
        <p:grpSpPr>
          <a:xfrm>
            <a:off x="7885083" y="2825098"/>
            <a:ext cx="2600610" cy="646331"/>
            <a:chOff x="7885083" y="2540000"/>
            <a:chExt cx="2600610" cy="646331"/>
          </a:xfrm>
        </p:grpSpPr>
        <p:cxnSp>
          <p:nvCxnSpPr>
            <p:cNvPr id="13" name="Straight Arrow Connector 12"/>
            <p:cNvCxnSpPr/>
            <p:nvPr/>
          </p:nvCxnSpPr>
          <p:spPr>
            <a:xfrm flipV="1">
              <a:off x="7885083" y="286385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851900" y="2540000"/>
              <a:ext cx="1633793" cy="646331"/>
            </a:xfrm>
            <a:prstGeom prst="rect">
              <a:avLst/>
            </a:prstGeom>
            <a:noFill/>
          </p:spPr>
          <p:txBody>
            <a:bodyPr wrap="none" rtlCol="0">
              <a:spAutoFit/>
            </a:bodyPr>
            <a:lstStyle/>
            <a:p>
              <a:r>
                <a:rPr lang="en-US" dirty="0" smtClean="0"/>
                <a:t>1: has bomb</a:t>
              </a:r>
            </a:p>
            <a:p>
              <a:r>
                <a:rPr lang="en-US" dirty="0" smtClean="0"/>
                <a:t>0: has no bomb</a:t>
              </a:r>
              <a:endParaRPr lang="en-US" dirty="0"/>
            </a:p>
          </p:txBody>
        </p:sp>
      </p:grpSp>
    </p:spTree>
    <p:extLst>
      <p:ext uri="{BB962C8B-B14F-4D97-AF65-F5344CB8AC3E}">
        <p14:creationId xmlns:p14="http://schemas.microsoft.com/office/powerpoint/2010/main" val="32995689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7895" y="1965158"/>
            <a:ext cx="3609473" cy="23662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8" idx="3"/>
          </p:cNvCxnSpPr>
          <p:nvPr/>
        </p:nvCxnSpPr>
        <p:spPr>
          <a:xfrm flipV="1">
            <a:off x="3306733" y="264795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3"/>
          </p:cNvCxnSpPr>
          <p:nvPr/>
        </p:nvCxnSpPr>
        <p:spPr>
          <a:xfrm flipV="1">
            <a:off x="3305332" y="3657602"/>
            <a:ext cx="966213"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86050" y="2470150"/>
            <a:ext cx="620683" cy="369332"/>
          </a:xfrm>
          <a:prstGeom prst="rect">
            <a:avLst/>
          </a:prstGeom>
          <a:noFill/>
        </p:spPr>
        <p:txBody>
          <a:bodyPr wrap="none" rtlCol="0">
            <a:spAutoFit/>
          </a:bodyPr>
          <a:lstStyle/>
          <a:p>
            <a:r>
              <a:rPr lang="en-US" dirty="0" smtClean="0">
                <a:latin typeface="Monaco"/>
                <a:cs typeface="Monaco"/>
              </a:rPr>
              <a:t>row</a:t>
            </a:r>
            <a:endParaRPr lang="en-US" dirty="0">
              <a:latin typeface="Monaco"/>
              <a:cs typeface="Monaco"/>
            </a:endParaRPr>
          </a:p>
        </p:txBody>
      </p:sp>
      <p:sp>
        <p:nvSpPr>
          <p:cNvPr id="9" name="TextBox 8"/>
          <p:cNvSpPr txBox="1"/>
          <p:nvPr/>
        </p:nvSpPr>
        <p:spPr>
          <a:xfrm>
            <a:off x="2705100" y="3479800"/>
            <a:ext cx="600232" cy="369332"/>
          </a:xfrm>
          <a:prstGeom prst="rect">
            <a:avLst/>
          </a:prstGeom>
          <a:noFill/>
        </p:spPr>
        <p:txBody>
          <a:bodyPr wrap="none" rtlCol="0">
            <a:spAutoFit/>
          </a:bodyPr>
          <a:lstStyle/>
          <a:p>
            <a:r>
              <a:rPr lang="en-US" dirty="0" smtClean="0">
                <a:latin typeface="Monaco"/>
                <a:cs typeface="Monaco"/>
              </a:rPr>
              <a:t>col</a:t>
            </a:r>
            <a:endParaRPr lang="en-US" dirty="0">
              <a:latin typeface="Monaco"/>
              <a:cs typeface="Monaco"/>
            </a:endParaRPr>
          </a:p>
        </p:txBody>
      </p:sp>
      <p:sp>
        <p:nvSpPr>
          <p:cNvPr id="12" name="TextBox 11"/>
          <p:cNvSpPr txBox="1"/>
          <p:nvPr/>
        </p:nvSpPr>
        <p:spPr>
          <a:xfrm>
            <a:off x="5505471" y="2963597"/>
            <a:ext cx="1154320" cy="369332"/>
          </a:xfrm>
          <a:prstGeom prst="rect">
            <a:avLst/>
          </a:prstGeom>
          <a:noFill/>
        </p:spPr>
        <p:txBody>
          <a:bodyPr wrap="none" rtlCol="0">
            <a:spAutoFit/>
          </a:bodyPr>
          <a:lstStyle/>
          <a:p>
            <a:r>
              <a:rPr lang="en-US" dirty="0" err="1" smtClean="0">
                <a:latin typeface="Monaco"/>
                <a:cs typeface="Monaco"/>
              </a:rPr>
              <a:t>setBomb</a:t>
            </a:r>
            <a:endParaRPr lang="en-US" dirty="0">
              <a:latin typeface="Monaco"/>
              <a:cs typeface="Monaco"/>
            </a:endParaRPr>
          </a:p>
        </p:txBody>
      </p:sp>
    </p:spTree>
    <p:extLst>
      <p:ext uri="{BB962C8B-B14F-4D97-AF65-F5344CB8AC3E}">
        <p14:creationId xmlns:p14="http://schemas.microsoft.com/office/powerpoint/2010/main" val="332720596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7895" y="1965158"/>
            <a:ext cx="3609473" cy="23662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143521" y="2969947"/>
            <a:ext cx="1846930" cy="369332"/>
          </a:xfrm>
          <a:prstGeom prst="rect">
            <a:avLst/>
          </a:prstGeom>
          <a:noFill/>
        </p:spPr>
        <p:txBody>
          <a:bodyPr wrap="none" rtlCol="0">
            <a:spAutoFit/>
          </a:bodyPr>
          <a:lstStyle/>
          <a:p>
            <a:r>
              <a:rPr lang="en-US" dirty="0" err="1" smtClean="0">
                <a:latin typeface="Monaco"/>
                <a:cs typeface="Monaco"/>
              </a:rPr>
              <a:t>prepareBoard</a:t>
            </a:r>
            <a:endParaRPr lang="en-US" dirty="0">
              <a:latin typeface="Monaco"/>
              <a:cs typeface="Monaco"/>
            </a:endParaRPr>
          </a:p>
        </p:txBody>
      </p:sp>
      <p:sp>
        <p:nvSpPr>
          <p:cNvPr id="2" name="TextBox 1"/>
          <p:cNvSpPr txBox="1"/>
          <p:nvPr/>
        </p:nvSpPr>
        <p:spPr>
          <a:xfrm>
            <a:off x="4311650" y="4832350"/>
            <a:ext cx="3373264" cy="646331"/>
          </a:xfrm>
          <a:prstGeom prst="rect">
            <a:avLst/>
          </a:prstGeom>
          <a:noFill/>
        </p:spPr>
        <p:txBody>
          <a:bodyPr wrap="none" rtlCol="0">
            <a:spAutoFit/>
          </a:bodyPr>
          <a:lstStyle/>
          <a:p>
            <a:r>
              <a:rPr lang="en-US" dirty="0" smtClean="0"/>
              <a:t>Invoked once after setting bombs.</a:t>
            </a:r>
          </a:p>
          <a:p>
            <a:r>
              <a:rPr lang="en-US" dirty="0" smtClean="0"/>
              <a:t>May or may not be needed.</a:t>
            </a:r>
            <a:endParaRPr lang="en-US" dirty="0"/>
          </a:p>
        </p:txBody>
      </p:sp>
    </p:spTree>
    <p:extLst>
      <p:ext uri="{BB962C8B-B14F-4D97-AF65-F5344CB8AC3E}">
        <p14:creationId xmlns:p14="http://schemas.microsoft.com/office/powerpoint/2010/main" val="16109680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7895" y="1965158"/>
            <a:ext cx="3609473" cy="23662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8" idx="3"/>
          </p:cNvCxnSpPr>
          <p:nvPr/>
        </p:nvCxnSpPr>
        <p:spPr>
          <a:xfrm flipV="1">
            <a:off x="3306733" y="2647952"/>
            <a:ext cx="971162"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3"/>
          </p:cNvCxnSpPr>
          <p:nvPr/>
        </p:nvCxnSpPr>
        <p:spPr>
          <a:xfrm flipV="1">
            <a:off x="3305332" y="3657602"/>
            <a:ext cx="966213" cy="68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86050" y="2470150"/>
            <a:ext cx="620683" cy="369332"/>
          </a:xfrm>
          <a:prstGeom prst="rect">
            <a:avLst/>
          </a:prstGeom>
          <a:noFill/>
        </p:spPr>
        <p:txBody>
          <a:bodyPr wrap="none" rtlCol="0">
            <a:spAutoFit/>
          </a:bodyPr>
          <a:lstStyle/>
          <a:p>
            <a:r>
              <a:rPr lang="en-US" dirty="0" smtClean="0">
                <a:latin typeface="Monaco"/>
                <a:cs typeface="Monaco"/>
              </a:rPr>
              <a:t>row</a:t>
            </a:r>
            <a:endParaRPr lang="en-US" dirty="0">
              <a:latin typeface="Monaco"/>
              <a:cs typeface="Monaco"/>
            </a:endParaRPr>
          </a:p>
        </p:txBody>
      </p:sp>
      <p:sp>
        <p:nvSpPr>
          <p:cNvPr id="9" name="TextBox 8"/>
          <p:cNvSpPr txBox="1"/>
          <p:nvPr/>
        </p:nvSpPr>
        <p:spPr>
          <a:xfrm>
            <a:off x="2705100" y="3479800"/>
            <a:ext cx="600232" cy="369332"/>
          </a:xfrm>
          <a:prstGeom prst="rect">
            <a:avLst/>
          </a:prstGeom>
          <a:noFill/>
        </p:spPr>
        <p:txBody>
          <a:bodyPr wrap="none" rtlCol="0">
            <a:spAutoFit/>
          </a:bodyPr>
          <a:lstStyle/>
          <a:p>
            <a:r>
              <a:rPr lang="en-US" dirty="0" smtClean="0">
                <a:latin typeface="Monaco"/>
                <a:cs typeface="Monaco"/>
              </a:rPr>
              <a:t>col</a:t>
            </a:r>
            <a:endParaRPr lang="en-US" dirty="0">
              <a:latin typeface="Monaco"/>
              <a:cs typeface="Monaco"/>
            </a:endParaRPr>
          </a:p>
        </p:txBody>
      </p:sp>
      <p:sp>
        <p:nvSpPr>
          <p:cNvPr id="12" name="TextBox 11"/>
          <p:cNvSpPr txBox="1"/>
          <p:nvPr/>
        </p:nvSpPr>
        <p:spPr>
          <a:xfrm>
            <a:off x="5346721" y="2963597"/>
            <a:ext cx="1431364" cy="369332"/>
          </a:xfrm>
          <a:prstGeom prst="rect">
            <a:avLst/>
          </a:prstGeom>
          <a:noFill/>
        </p:spPr>
        <p:txBody>
          <a:bodyPr wrap="none" rtlCol="0">
            <a:spAutoFit/>
          </a:bodyPr>
          <a:lstStyle/>
          <a:p>
            <a:r>
              <a:rPr lang="en-US" dirty="0" err="1" smtClean="0">
                <a:latin typeface="Monaco"/>
                <a:cs typeface="Monaco"/>
              </a:rPr>
              <a:t>printTile</a:t>
            </a:r>
            <a:endParaRPr lang="en-US" dirty="0">
              <a:latin typeface="Monaco"/>
              <a:cs typeface="Monaco"/>
            </a:endParaRPr>
          </a:p>
        </p:txBody>
      </p:sp>
    </p:spTree>
    <p:extLst>
      <p:ext uri="{BB962C8B-B14F-4D97-AF65-F5344CB8AC3E}">
        <p14:creationId xmlns:p14="http://schemas.microsoft.com/office/powerpoint/2010/main" val="15991657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7895" y="1965158"/>
            <a:ext cx="3609473" cy="23662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946671" y="2849297"/>
            <a:ext cx="2425025" cy="646331"/>
          </a:xfrm>
          <a:prstGeom prst="rect">
            <a:avLst/>
          </a:prstGeom>
          <a:noFill/>
        </p:spPr>
        <p:txBody>
          <a:bodyPr wrap="none" rtlCol="0">
            <a:spAutoFit/>
          </a:bodyPr>
          <a:lstStyle/>
          <a:p>
            <a:pPr algn="ctr"/>
            <a:r>
              <a:rPr lang="en-US" dirty="0" smtClean="0">
                <a:latin typeface="Monaco"/>
                <a:cs typeface="Monaco"/>
              </a:rPr>
              <a:t>main</a:t>
            </a:r>
          </a:p>
          <a:p>
            <a:pPr algn="ctr"/>
            <a:r>
              <a:rPr lang="en-US" dirty="0" smtClean="0">
                <a:cs typeface="Monaco"/>
              </a:rPr>
              <a:t>(and exception handler)</a:t>
            </a:r>
            <a:endParaRPr lang="en-US" dirty="0">
              <a:cs typeface="Monaco"/>
            </a:endParaRPr>
          </a:p>
        </p:txBody>
      </p:sp>
      <p:sp>
        <p:nvSpPr>
          <p:cNvPr id="2" name="TextBox 1"/>
          <p:cNvSpPr txBox="1"/>
          <p:nvPr/>
        </p:nvSpPr>
        <p:spPr>
          <a:xfrm>
            <a:off x="4311650" y="4832350"/>
            <a:ext cx="3528580" cy="369332"/>
          </a:xfrm>
          <a:prstGeom prst="rect">
            <a:avLst/>
          </a:prstGeom>
          <a:noFill/>
        </p:spPr>
        <p:txBody>
          <a:bodyPr wrap="none" rtlCol="0">
            <a:spAutoFit/>
          </a:bodyPr>
          <a:lstStyle/>
          <a:p>
            <a:r>
              <a:rPr lang="en-US" dirty="0" smtClean="0"/>
              <a:t>See specification in lab instructions.</a:t>
            </a:r>
            <a:endParaRPr lang="en-US" dirty="0"/>
          </a:p>
        </p:txBody>
      </p:sp>
    </p:spTree>
    <p:extLst>
      <p:ext uri="{BB962C8B-B14F-4D97-AF65-F5344CB8AC3E}">
        <p14:creationId xmlns:p14="http://schemas.microsoft.com/office/powerpoint/2010/main" val="1103110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nesweeperGol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400" y="749300"/>
            <a:ext cx="5283200" cy="5359400"/>
          </a:xfrm>
          <a:prstGeom prst="rect">
            <a:avLst/>
          </a:prstGeom>
        </p:spPr>
      </p:pic>
    </p:spTree>
    <p:extLst>
      <p:ext uri="{BB962C8B-B14F-4D97-AF65-F5344CB8AC3E}">
        <p14:creationId xmlns:p14="http://schemas.microsoft.com/office/powerpoint/2010/main" val="42583212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24" t="1142" r="38753" b="7707"/>
          <a:stretch/>
        </p:blipFill>
        <p:spPr>
          <a:xfrm>
            <a:off x="-1" y="0"/>
            <a:ext cx="6094443" cy="6850062"/>
          </a:xfrm>
        </p:spPr>
      </p:pic>
      <p:sp>
        <p:nvSpPr>
          <p:cNvPr id="3" name="Text Placeholder 2"/>
          <p:cNvSpPr>
            <a:spLocks noGrp="1"/>
          </p:cNvSpPr>
          <p:nvPr>
            <p:ph type="body" sz="quarter" idx="11"/>
          </p:nvPr>
        </p:nvSpPr>
        <p:spPr>
          <a:xfrm>
            <a:off x="6096000" y="0"/>
            <a:ext cx="6096000" cy="590931"/>
          </a:xfrm>
        </p:spPr>
        <p:txBody>
          <a:bodyPr/>
          <a:lstStyle/>
          <a:p>
            <a:r>
              <a:rPr lang="en-CA" dirty="0"/>
              <a:t>What is it?</a:t>
            </a:r>
          </a:p>
        </p:txBody>
      </p:sp>
      <p:sp>
        <p:nvSpPr>
          <p:cNvPr id="4" name="Slide Number Placeholder 3"/>
          <p:cNvSpPr>
            <a:spLocks noGrp="1"/>
          </p:cNvSpPr>
          <p:nvPr>
            <p:ph type="sldNum" sz="quarter" idx="4"/>
          </p:nvPr>
        </p:nvSpPr>
        <p:spPr/>
        <p:txBody>
          <a:bodyPr/>
          <a:lstStyle/>
          <a:p>
            <a:fld id="{4997E989-D798-4C62-8E93-3D2D613C2488}" type="slidenum">
              <a:rPr lang="en-US" smtClean="0"/>
              <a:pPr/>
              <a:t>2</a:t>
            </a:fld>
            <a:endParaRPr lang="en-US"/>
          </a:p>
        </p:txBody>
      </p:sp>
      <p:sp>
        <p:nvSpPr>
          <p:cNvPr id="9" name="TextBox 8"/>
          <p:cNvSpPr txBox="1"/>
          <p:nvPr/>
        </p:nvSpPr>
        <p:spPr>
          <a:xfrm>
            <a:off x="6094443" y="1153652"/>
            <a:ext cx="6097557" cy="5632312"/>
          </a:xfrm>
          <a:prstGeom prst="rect">
            <a:avLst/>
          </a:prstGeom>
          <a:noFill/>
        </p:spPr>
        <p:txBody>
          <a:bodyPr wrap="square" rtlCol="0">
            <a:spAutoFit/>
          </a:bodyPr>
          <a:lstStyle/>
          <a:p>
            <a:pPr marL="285750" indent="-285750">
              <a:buFont typeface="Arial" panose="020B0604020202020204" pitchFamily="34" charset="0"/>
              <a:buChar char="•"/>
            </a:pPr>
            <a:r>
              <a:rPr lang="en-CA" dirty="0"/>
              <a:t>The original and most basic version of the game was called ‘Cube’ and was published in the 1960’</a:t>
            </a:r>
            <a:r>
              <a:rPr lang="en-CA" dirty="0" smtClean="0"/>
              <a:t>s</a:t>
            </a:r>
          </a:p>
          <a:p>
            <a:endParaRPr lang="en-CA" dirty="0"/>
          </a:p>
          <a:p>
            <a:pPr marL="285750" indent="-285750">
              <a:buFont typeface="Arial" panose="020B0604020202020204" pitchFamily="34" charset="0"/>
              <a:buChar char="•"/>
            </a:pPr>
            <a:r>
              <a:rPr lang="en-CA" dirty="0"/>
              <a:t>T</a:t>
            </a:r>
            <a:r>
              <a:rPr lang="en-CA" dirty="0" smtClean="0"/>
              <a:t>he </a:t>
            </a:r>
            <a:r>
              <a:rPr lang="en-CA" dirty="0"/>
              <a:t>concept was refined </a:t>
            </a:r>
            <a:r>
              <a:rPr lang="en-CA" dirty="0" smtClean="0"/>
              <a:t>and </a:t>
            </a:r>
            <a:r>
              <a:rPr lang="en-CA" dirty="0"/>
              <a:t>caught on </a:t>
            </a:r>
            <a:r>
              <a:rPr lang="en-CA" dirty="0" smtClean="0"/>
              <a:t>as a </a:t>
            </a:r>
            <a:r>
              <a:rPr lang="en-CA" dirty="0"/>
              <a:t>successful puzzle game in the 1970’s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 player must </a:t>
            </a:r>
            <a:r>
              <a:rPr lang="en-CA" dirty="0" smtClean="0"/>
              <a:t>reveal </a:t>
            </a:r>
            <a:r>
              <a:rPr lang="en-CA" dirty="0"/>
              <a:t>all empty tiles on a grid. </a:t>
            </a:r>
            <a:endParaRPr lang="en-CA" dirty="0" smtClean="0"/>
          </a:p>
          <a:p>
            <a:endParaRPr lang="en-CA" dirty="0" smtClean="0"/>
          </a:p>
          <a:p>
            <a:pPr marL="285750" indent="-285750">
              <a:buFont typeface="Arial" panose="020B0604020202020204" pitchFamily="34" charset="0"/>
              <a:buChar char="•"/>
            </a:pPr>
            <a:r>
              <a:rPr lang="en-CA" dirty="0" smtClean="0"/>
              <a:t>A revealed </a:t>
            </a:r>
            <a:r>
              <a:rPr lang="en-CA" dirty="0"/>
              <a:t>e</a:t>
            </a:r>
            <a:r>
              <a:rPr lang="en-CA" dirty="0" smtClean="0"/>
              <a:t>mpty tile states </a:t>
            </a:r>
            <a:r>
              <a:rPr lang="en-CA" dirty="0"/>
              <a:t>how many of </a:t>
            </a:r>
            <a:r>
              <a:rPr lang="en-CA" dirty="0" smtClean="0"/>
              <a:t>its </a:t>
            </a:r>
            <a:r>
              <a:rPr lang="en-CA" dirty="0"/>
              <a:t>8 neighbors contain </a:t>
            </a:r>
            <a:r>
              <a:rPr lang="en-CA" dirty="0" smtClean="0"/>
              <a:t>a bomb. </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a:t>R</a:t>
            </a:r>
            <a:r>
              <a:rPr lang="en-CA" dirty="0" smtClean="0"/>
              <a:t>evealing an empty tile where all </a:t>
            </a:r>
            <a:r>
              <a:rPr lang="en-CA" dirty="0" err="1" smtClean="0"/>
              <a:t>neighbors</a:t>
            </a:r>
            <a:r>
              <a:rPr lang="en-CA" dirty="0" smtClean="0"/>
              <a:t> are also empty reveals all its </a:t>
            </a:r>
            <a:r>
              <a:rPr lang="en-CA" dirty="0" err="1" smtClean="0"/>
              <a:t>neighbors</a:t>
            </a:r>
            <a:r>
              <a:rPr lang="en-CA" dirty="0" smtClean="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If </a:t>
            </a:r>
            <a:r>
              <a:rPr lang="en-CA" dirty="0"/>
              <a:t>a player reveals a bomb, they lose.</a:t>
            </a:r>
          </a:p>
          <a:p>
            <a:endParaRPr lang="en-CA" dirty="0"/>
          </a:p>
          <a:p>
            <a:pPr marL="285750" indent="-285750">
              <a:buFont typeface="Arial" panose="020B0604020202020204" pitchFamily="34" charset="0"/>
              <a:buChar char="•"/>
            </a:pPr>
            <a:r>
              <a:rPr lang="en-CA" dirty="0"/>
              <a:t>A</a:t>
            </a:r>
            <a:r>
              <a:rPr lang="en-CA" dirty="0" smtClean="0"/>
              <a:t> running timer </a:t>
            </a:r>
            <a:r>
              <a:rPr lang="en-CA" dirty="0"/>
              <a:t>gives time pressure</a:t>
            </a:r>
            <a:r>
              <a:rPr lang="en-CA" dirty="0" smtClean="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If </a:t>
            </a:r>
            <a:r>
              <a:rPr lang="en-CA" dirty="0"/>
              <a:t>the timer runs out before the last empty tile is revealed, all the bombs ‘go off’ and the player loses.</a:t>
            </a:r>
          </a:p>
        </p:txBody>
      </p:sp>
      <p:sp>
        <p:nvSpPr>
          <p:cNvPr id="2" name="Rectangle 1">
            <a:extLst>
              <a:ext uri="{FF2B5EF4-FFF2-40B4-BE49-F238E27FC236}">
                <a16:creationId xmlns:a16="http://schemas.microsoft.com/office/drawing/2014/main" xmlns="" id="{FBDD12D5-8B67-4009-B210-C7C8270CC613}"/>
              </a:ext>
            </a:extLst>
          </p:cNvPr>
          <p:cNvSpPr/>
          <p:nvPr/>
        </p:nvSpPr>
        <p:spPr>
          <a:xfrm>
            <a:off x="1212701" y="43854"/>
            <a:ext cx="4935967" cy="215444"/>
          </a:xfrm>
          <a:prstGeom prst="rect">
            <a:avLst/>
          </a:prstGeom>
        </p:spPr>
        <p:txBody>
          <a:bodyPr wrap="none">
            <a:spAutoFit/>
          </a:bodyPr>
          <a:lstStyle/>
          <a:p>
            <a:r>
              <a:rPr lang="en-CA" sz="800" dirty="0"/>
              <a:t>Picture taken from </a:t>
            </a:r>
            <a:r>
              <a:rPr lang="en-CA" sz="800" dirty="0">
                <a:hlinkClick r:id="rId3"/>
              </a:rPr>
              <a:t>http://www.wikihow.com/Cheat-at-Minesweeper</a:t>
            </a:r>
            <a:r>
              <a:rPr lang="en-CA" sz="800" dirty="0"/>
              <a:t> July 19 2017 and used under fair use</a:t>
            </a:r>
          </a:p>
        </p:txBody>
      </p:sp>
    </p:spTree>
    <p:extLst>
      <p:ext uri="{BB962C8B-B14F-4D97-AF65-F5344CB8AC3E}">
        <p14:creationId xmlns:p14="http://schemas.microsoft.com/office/powerpoint/2010/main" val="8502291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695C7AC-0741-409E-B759-0822CD9D3FDA}"/>
              </a:ext>
            </a:extLst>
          </p:cNvPr>
          <p:cNvSpPr>
            <a:spLocks noGrp="1"/>
          </p:cNvSpPr>
          <p:nvPr>
            <p:ph idx="14"/>
          </p:nvPr>
        </p:nvSpPr>
        <p:spPr>
          <a:xfrm>
            <a:off x="2073417" y="1345391"/>
            <a:ext cx="8030908" cy="3603037"/>
          </a:xfrm>
        </p:spPr>
        <p:txBody>
          <a:bodyPr/>
          <a:lstStyle/>
          <a:p>
            <a:pPr algn="l"/>
            <a:r>
              <a:rPr lang="en-CA" b="0" dirty="0">
                <a:solidFill>
                  <a:schemeClr val="tx1"/>
                </a:solidFill>
              </a:rPr>
              <a:t>Graphics </a:t>
            </a:r>
            <a:r>
              <a:rPr lang="en-CA" b="0" dirty="0" smtClean="0">
                <a:solidFill>
                  <a:schemeClr val="tx1"/>
                </a:solidFill>
              </a:rPr>
              <a:t>are </a:t>
            </a:r>
            <a:r>
              <a:rPr lang="en-CA" b="0" dirty="0">
                <a:solidFill>
                  <a:schemeClr val="tx1"/>
                </a:solidFill>
              </a:rPr>
              <a:t>provided via the terminal</a:t>
            </a:r>
          </a:p>
          <a:p>
            <a:pPr marL="342900" indent="-342900" algn="l">
              <a:buFont typeface="Arial" panose="020B0604020202020204" pitchFamily="34" charset="0"/>
              <a:buChar char="•"/>
            </a:pPr>
            <a:r>
              <a:rPr lang="en-CA" b="0" dirty="0">
                <a:solidFill>
                  <a:schemeClr val="tx1"/>
                </a:solidFill>
              </a:rPr>
              <a:t>GLIM is a library that uses terminal ‘escape sequences’ to print </a:t>
            </a:r>
            <a:r>
              <a:rPr lang="en-CA" b="0" dirty="0">
                <a:solidFill>
                  <a:schemeClr val="tx1"/>
                </a:solidFill>
                <a:latin typeface="+mn-lt"/>
              </a:rPr>
              <a:t>characters</a:t>
            </a:r>
            <a:r>
              <a:rPr lang="en-CA" b="0" dirty="0">
                <a:solidFill>
                  <a:schemeClr val="tx1"/>
                </a:solidFill>
              </a:rPr>
              <a:t> to arbitrary positions with one of 256 colors.</a:t>
            </a:r>
          </a:p>
          <a:p>
            <a:pPr marL="342900" indent="-342900" algn="l">
              <a:buFont typeface="Arial" panose="020B0604020202020204" pitchFamily="34" charset="0"/>
              <a:buChar char="•"/>
            </a:pPr>
            <a:r>
              <a:rPr lang="en-CA" b="0" dirty="0">
                <a:solidFill>
                  <a:schemeClr val="tx1"/>
                </a:solidFill>
              </a:rPr>
              <a:t>Almost all </a:t>
            </a:r>
            <a:r>
              <a:rPr lang="en-CA" b="0" dirty="0" smtClean="0">
                <a:solidFill>
                  <a:schemeClr val="tx1"/>
                </a:solidFill>
              </a:rPr>
              <a:t>the code to handle graphics is provided in the file </a:t>
            </a:r>
            <a:r>
              <a:rPr lang="en-CA" b="0" dirty="0" err="1" smtClean="0">
                <a:solidFill>
                  <a:schemeClr val="tx1"/>
                </a:solidFill>
              </a:rPr>
              <a:t>common.s</a:t>
            </a:r>
            <a:r>
              <a:rPr lang="en-CA" b="0" dirty="0" smtClean="0">
                <a:solidFill>
                  <a:schemeClr val="tx1"/>
                </a:solidFill>
              </a:rPr>
              <a:t>.</a:t>
            </a:r>
          </a:p>
          <a:p>
            <a:pPr marL="342900" indent="-342900" algn="l">
              <a:buFont typeface="Arial" panose="020B0604020202020204" pitchFamily="34" charset="0"/>
              <a:buChar char="•"/>
            </a:pPr>
            <a:r>
              <a:rPr lang="en-CA" b="0" dirty="0" smtClean="0">
                <a:solidFill>
                  <a:schemeClr val="tx1"/>
                </a:solidFill>
              </a:rPr>
              <a:t>The solution only used </a:t>
            </a:r>
            <a:r>
              <a:rPr lang="en-CA" b="0" dirty="0">
                <a:solidFill>
                  <a:schemeClr val="tx1"/>
                </a:solidFill>
              </a:rPr>
              <a:t>the </a:t>
            </a:r>
            <a:r>
              <a:rPr lang="en-CA" b="0" dirty="0" smtClean="0">
                <a:solidFill>
                  <a:schemeClr val="tx1"/>
                </a:solidFill>
              </a:rPr>
              <a:t>library </a:t>
            </a:r>
            <a:r>
              <a:rPr lang="en-CA" b="0" dirty="0">
                <a:solidFill>
                  <a:schemeClr val="tx1"/>
                </a:solidFill>
              </a:rPr>
              <a:t>to print a win or lose statement at the end of the game.</a:t>
            </a:r>
          </a:p>
          <a:p>
            <a:pPr marL="342900" indent="-342900">
              <a:buFont typeface="Arial" panose="020B0604020202020204" pitchFamily="34" charset="0"/>
              <a:buChar char="•"/>
            </a:pPr>
            <a:endParaRPr lang="en-CA" b="0" dirty="0">
              <a:solidFill>
                <a:schemeClr val="tx1"/>
              </a:solidFill>
            </a:endParaRPr>
          </a:p>
        </p:txBody>
      </p:sp>
      <p:sp>
        <p:nvSpPr>
          <p:cNvPr id="5" name="Title 4">
            <a:extLst>
              <a:ext uri="{FF2B5EF4-FFF2-40B4-BE49-F238E27FC236}">
                <a16:creationId xmlns:a16="http://schemas.microsoft.com/office/drawing/2014/main" xmlns="" id="{30CC00D8-1632-4F78-9388-F6146FFC2D4D}"/>
              </a:ext>
            </a:extLst>
          </p:cNvPr>
          <p:cNvSpPr>
            <a:spLocks noGrp="1"/>
          </p:cNvSpPr>
          <p:nvPr>
            <p:ph type="title"/>
          </p:nvPr>
        </p:nvSpPr>
        <p:spPr/>
        <p:txBody>
          <a:bodyPr/>
          <a:lstStyle/>
          <a:p>
            <a:r>
              <a:rPr lang="en-CA" dirty="0"/>
              <a:t>GLIM</a:t>
            </a:r>
          </a:p>
        </p:txBody>
      </p:sp>
      <p:sp>
        <p:nvSpPr>
          <p:cNvPr id="6" name="Text Placeholder 5">
            <a:extLst>
              <a:ext uri="{FF2B5EF4-FFF2-40B4-BE49-F238E27FC236}">
                <a16:creationId xmlns:a16="http://schemas.microsoft.com/office/drawing/2014/main" xmlns="" id="{6F8D033D-8472-4779-8888-2CE9138161CB}"/>
              </a:ext>
            </a:extLst>
          </p:cNvPr>
          <p:cNvSpPr>
            <a:spLocks noGrp="1"/>
          </p:cNvSpPr>
          <p:nvPr>
            <p:ph type="body" sz="quarter" idx="16"/>
          </p:nvPr>
        </p:nvSpPr>
        <p:spPr>
          <a:xfrm>
            <a:off x="2879003" y="419100"/>
            <a:ext cx="9084398" cy="424732"/>
          </a:xfrm>
        </p:spPr>
        <p:txBody>
          <a:bodyPr/>
          <a:lstStyle/>
          <a:p>
            <a:r>
              <a:rPr lang="en-CA" u="sng" dirty="0"/>
              <a:t>G</a:t>
            </a:r>
            <a:r>
              <a:rPr lang="en-CA" dirty="0"/>
              <a:t>raphics </a:t>
            </a:r>
            <a:r>
              <a:rPr lang="en-CA" u="sng" dirty="0"/>
              <a:t>Li</a:t>
            </a:r>
            <a:r>
              <a:rPr lang="en-CA" dirty="0"/>
              <a:t>brary for </a:t>
            </a:r>
            <a:r>
              <a:rPr lang="en-CA" u="sng" dirty="0"/>
              <a:t>M</a:t>
            </a:r>
            <a:r>
              <a:rPr lang="en-CA" dirty="0"/>
              <a:t>IPS</a:t>
            </a:r>
          </a:p>
        </p:txBody>
      </p:sp>
      <p:sp>
        <p:nvSpPr>
          <p:cNvPr id="7" name="Slide Number Placeholder 6">
            <a:extLst>
              <a:ext uri="{FF2B5EF4-FFF2-40B4-BE49-F238E27FC236}">
                <a16:creationId xmlns:a16="http://schemas.microsoft.com/office/drawing/2014/main" xmlns="" id="{1C21F27B-31DF-4482-AA1A-EA8F42E4969D}"/>
              </a:ext>
            </a:extLst>
          </p:cNvPr>
          <p:cNvSpPr>
            <a:spLocks noGrp="1"/>
          </p:cNvSpPr>
          <p:nvPr>
            <p:ph type="sldNum" sz="quarter" idx="4"/>
          </p:nvPr>
        </p:nvSpPr>
        <p:spPr/>
        <p:txBody>
          <a:bodyPr/>
          <a:lstStyle/>
          <a:p>
            <a:fld id="{4997E989-D798-4C62-8E93-3D2D613C2488}" type="slidenum">
              <a:rPr lang="en-US" smtClean="0"/>
              <a:pPr/>
              <a:t>3</a:t>
            </a:fld>
            <a:endParaRPr lang="en-US"/>
          </a:p>
        </p:txBody>
      </p:sp>
    </p:spTree>
    <p:extLst>
      <p:ext uri="{BB962C8B-B14F-4D97-AF65-F5344CB8AC3E}">
        <p14:creationId xmlns:p14="http://schemas.microsoft.com/office/powerpoint/2010/main" val="65539045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67555" y="2472751"/>
            <a:ext cx="2621010" cy="1657042"/>
          </a:xfrm>
          <a:prstGeom prst="rect">
            <a:avLst/>
          </a:prstGeom>
        </p:spPr>
      </p:pic>
      <p:sp>
        <p:nvSpPr>
          <p:cNvPr id="12" name="Rectangle 11"/>
          <p:cNvSpPr/>
          <p:nvPr/>
        </p:nvSpPr>
        <p:spPr>
          <a:xfrm>
            <a:off x="3393154" y="2179382"/>
            <a:ext cx="502063" cy="2304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6116952" y="2179382"/>
            <a:ext cx="502063" cy="2304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ame 9"/>
          <p:cNvSpPr/>
          <p:nvPr/>
        </p:nvSpPr>
        <p:spPr>
          <a:xfrm>
            <a:off x="3618807" y="2137929"/>
            <a:ext cx="3341716" cy="2502807"/>
          </a:xfrm>
          <a:prstGeom prst="frame">
            <a:avLst>
              <a:gd name="adj1" fmla="val 13309"/>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solidFill>
                <a:schemeClr val="tx1"/>
              </a:solidFill>
            </a:endParaRPr>
          </a:p>
        </p:txBody>
      </p:sp>
      <p:sp>
        <p:nvSpPr>
          <p:cNvPr id="2" name="Text Placeholder 1"/>
          <p:cNvSpPr>
            <a:spLocks noGrp="1"/>
          </p:cNvSpPr>
          <p:nvPr>
            <p:ph type="body" sz="quarter" idx="10"/>
          </p:nvPr>
        </p:nvSpPr>
        <p:spPr>
          <a:xfrm>
            <a:off x="304800" y="2472751"/>
            <a:ext cx="4566001" cy="480131"/>
          </a:xfrm>
        </p:spPr>
        <p:txBody>
          <a:bodyPr/>
          <a:lstStyle/>
          <a:p>
            <a:r>
              <a:rPr lang="en-CA" dirty="0"/>
              <a:t>What are interrupts?</a:t>
            </a:r>
          </a:p>
        </p:txBody>
      </p:sp>
      <p:sp>
        <p:nvSpPr>
          <p:cNvPr id="3" name="Text Placeholder 2"/>
          <p:cNvSpPr>
            <a:spLocks noGrp="1"/>
          </p:cNvSpPr>
          <p:nvPr>
            <p:ph type="body" sz="quarter" idx="11"/>
          </p:nvPr>
        </p:nvSpPr>
        <p:spPr>
          <a:xfrm>
            <a:off x="6096000" y="419100"/>
            <a:ext cx="5671764" cy="1268552"/>
          </a:xfrm>
        </p:spPr>
        <p:txBody>
          <a:bodyPr/>
          <a:lstStyle/>
          <a:p>
            <a:r>
              <a:rPr lang="en-CA" b="0" dirty="0" smtClean="0"/>
              <a:t>Asynchronous code segments </a:t>
            </a:r>
            <a:r>
              <a:rPr lang="en-CA" b="0" dirty="0"/>
              <a:t>that:</a:t>
            </a:r>
          </a:p>
          <a:p>
            <a:r>
              <a:rPr lang="en-CA" b="0" dirty="0"/>
              <a:t>	Run when a specific signal occurs</a:t>
            </a:r>
          </a:p>
          <a:p>
            <a:r>
              <a:rPr lang="en-CA" b="0" dirty="0"/>
              <a:t>	Run </a:t>
            </a:r>
            <a:r>
              <a:rPr lang="en-CA" b="0" dirty="0" smtClean="0"/>
              <a:t>immediately</a:t>
            </a:r>
            <a:endParaRPr lang="en-CA" b="0" dirty="0"/>
          </a:p>
        </p:txBody>
      </p:sp>
      <p:sp>
        <p:nvSpPr>
          <p:cNvPr id="4" name="Slide Number Placeholder 3"/>
          <p:cNvSpPr>
            <a:spLocks noGrp="1"/>
          </p:cNvSpPr>
          <p:nvPr>
            <p:ph type="sldNum" sz="quarter" idx="4"/>
          </p:nvPr>
        </p:nvSpPr>
        <p:spPr/>
        <p:txBody>
          <a:bodyPr/>
          <a:lstStyle/>
          <a:p>
            <a:fld id="{5AE1514C-5E56-4738-A1FF-4B1CFD2A3E36}" type="slidenum">
              <a:rPr lang="en-US" smtClean="0"/>
              <a:pPr/>
              <a:t>4</a:t>
            </a:fld>
            <a:endParaRPr lang="en-US"/>
          </a:p>
        </p:txBody>
      </p:sp>
      <p:sp>
        <p:nvSpPr>
          <p:cNvPr id="5" name="Title 4"/>
          <p:cNvSpPr>
            <a:spLocks noGrp="1"/>
          </p:cNvSpPr>
          <p:nvPr>
            <p:ph type="title"/>
          </p:nvPr>
        </p:nvSpPr>
        <p:spPr>
          <a:xfrm>
            <a:off x="555244" y="0"/>
            <a:ext cx="4083304" cy="914096"/>
          </a:xfrm>
        </p:spPr>
        <p:txBody>
          <a:bodyPr/>
          <a:lstStyle/>
          <a:p>
            <a:r>
              <a:rPr lang="en-CA" dirty="0"/>
              <a:t>MIPS Interrupts</a:t>
            </a:r>
          </a:p>
        </p:txBody>
      </p:sp>
      <p:sp>
        <p:nvSpPr>
          <p:cNvPr id="6" name="Text Placeholder 5"/>
          <p:cNvSpPr>
            <a:spLocks noGrp="1"/>
          </p:cNvSpPr>
          <p:nvPr>
            <p:ph type="body" sz="quarter" idx="12"/>
          </p:nvPr>
        </p:nvSpPr>
        <p:spPr>
          <a:xfrm>
            <a:off x="6095999" y="2697329"/>
            <a:ext cx="5654601" cy="829971"/>
          </a:xfrm>
        </p:spPr>
        <p:txBody>
          <a:bodyPr/>
          <a:lstStyle/>
          <a:p>
            <a:r>
              <a:rPr lang="en-CA" b="0" dirty="0"/>
              <a:t>Keyboard Interrupts:</a:t>
            </a:r>
          </a:p>
          <a:p>
            <a:r>
              <a:rPr lang="en-CA" b="0" dirty="0"/>
              <a:t>	Run when a key is pressed</a:t>
            </a:r>
          </a:p>
        </p:txBody>
      </p:sp>
      <p:sp>
        <p:nvSpPr>
          <p:cNvPr id="7" name="Text Placeholder 6"/>
          <p:cNvSpPr>
            <a:spLocks noGrp="1"/>
          </p:cNvSpPr>
          <p:nvPr>
            <p:ph type="body" sz="quarter" idx="13"/>
          </p:nvPr>
        </p:nvSpPr>
        <p:spPr>
          <a:xfrm>
            <a:off x="6096000" y="4975558"/>
            <a:ext cx="5671764" cy="829971"/>
          </a:xfrm>
        </p:spPr>
        <p:txBody>
          <a:bodyPr/>
          <a:lstStyle/>
          <a:p>
            <a:r>
              <a:rPr lang="en-CA" b="0" dirty="0"/>
              <a:t>Timer Interrupts:</a:t>
            </a:r>
          </a:p>
          <a:p>
            <a:r>
              <a:rPr lang="en-CA" b="0" dirty="0"/>
              <a:t>	Run when a timer goes off</a:t>
            </a:r>
          </a:p>
        </p:txBody>
      </p:sp>
      <p:pic>
        <p:nvPicPr>
          <p:cNvPr id="11" name="Picture 10" descr="07 countdown down up 02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969" y="4973052"/>
            <a:ext cx="3133109" cy="1042738"/>
          </a:xfrm>
          <a:prstGeom prst="rect">
            <a:avLst/>
          </a:prstGeom>
        </p:spPr>
      </p:pic>
      <p:sp>
        <p:nvSpPr>
          <p:cNvPr id="14" name="TextBox 13"/>
          <p:cNvSpPr txBox="1"/>
          <p:nvPr/>
        </p:nvSpPr>
        <p:spPr>
          <a:xfrm>
            <a:off x="0" y="6627168"/>
            <a:ext cx="4427057" cy="230832"/>
          </a:xfrm>
          <a:prstGeom prst="rect">
            <a:avLst/>
          </a:prstGeom>
          <a:noFill/>
        </p:spPr>
        <p:txBody>
          <a:bodyPr wrap="none" rtlCol="0">
            <a:spAutoFit/>
          </a:bodyPr>
          <a:lstStyle/>
          <a:p>
            <a:r>
              <a:rPr lang="en-US" sz="900" dirty="0" smtClean="0">
                <a:solidFill>
                  <a:schemeClr val="bg1">
                    <a:lumMod val="50000"/>
                  </a:schemeClr>
                </a:solidFill>
              </a:rPr>
              <a:t>Timer </a:t>
            </a:r>
            <a:r>
              <a:rPr lang="en-US" sz="900" dirty="0">
                <a:solidFill>
                  <a:schemeClr val="bg1">
                    <a:lumMod val="50000"/>
                  </a:schemeClr>
                </a:solidFill>
              </a:rPr>
              <a:t>gif from: http://</a:t>
            </a:r>
            <a:r>
              <a:rPr lang="en-US" sz="900" dirty="0" err="1">
                <a:solidFill>
                  <a:schemeClr val="bg1">
                    <a:lumMod val="50000"/>
                  </a:schemeClr>
                </a:solidFill>
              </a:rPr>
              <a:t>amightynut.blogspot.ca</a:t>
            </a:r>
            <a:r>
              <a:rPr lang="en-US" sz="900" dirty="0">
                <a:solidFill>
                  <a:schemeClr val="bg1">
                    <a:lumMod val="50000"/>
                  </a:schemeClr>
                </a:solidFill>
              </a:rPr>
              <a:t>/2013/12/animated-gif-digital-</a:t>
            </a:r>
            <a:r>
              <a:rPr lang="en-US" sz="900" dirty="0" err="1">
                <a:solidFill>
                  <a:schemeClr val="bg1">
                    <a:lumMod val="50000"/>
                  </a:schemeClr>
                </a:solidFill>
              </a:rPr>
              <a:t>timer.html</a:t>
            </a:r>
            <a:r>
              <a:rPr lang="en-US" sz="900" dirty="0">
                <a:solidFill>
                  <a:schemeClr val="bg1">
                    <a:lumMod val="50000"/>
                  </a:schemeClr>
                </a:solidFill>
              </a:rPr>
              <a:t> </a:t>
            </a:r>
          </a:p>
        </p:txBody>
      </p:sp>
    </p:spTree>
    <p:extLst>
      <p:ext uri="{BB962C8B-B14F-4D97-AF65-F5344CB8AC3E}">
        <p14:creationId xmlns:p14="http://schemas.microsoft.com/office/powerpoint/2010/main" val="273482085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a:ea typeface="ＭＳ Ｐゴシック" panose="020B0600070205080204" pitchFamily="34" charset="-128"/>
              </a:rPr>
              <a:t>Coprocessor 0</a:t>
            </a:r>
          </a:p>
        </p:txBody>
      </p:sp>
      <p:grpSp>
        <p:nvGrpSpPr>
          <p:cNvPr id="33" name="Group 59"/>
          <p:cNvGrpSpPr>
            <a:grpSpLocks/>
          </p:cNvGrpSpPr>
          <p:nvPr/>
        </p:nvGrpSpPr>
        <p:grpSpPr bwMode="auto">
          <a:xfrm>
            <a:off x="6392863" y="2444750"/>
            <a:ext cx="3903662" cy="2033588"/>
            <a:chOff x="4868863" y="2444750"/>
            <a:chExt cx="3903662" cy="2033588"/>
          </a:xfrm>
        </p:grpSpPr>
        <p:grpSp>
          <p:nvGrpSpPr>
            <p:cNvPr id="17426" name="Group 59"/>
            <p:cNvGrpSpPr>
              <a:grpSpLocks/>
            </p:cNvGrpSpPr>
            <p:nvPr/>
          </p:nvGrpSpPr>
          <p:grpSpPr bwMode="auto">
            <a:xfrm>
              <a:off x="4868863" y="2444750"/>
              <a:ext cx="3903662" cy="2033588"/>
              <a:chOff x="5099513" y="4738419"/>
              <a:chExt cx="3903877" cy="2033538"/>
            </a:xfrm>
          </p:grpSpPr>
          <p:sp>
            <p:nvSpPr>
              <p:cNvPr id="48" name="Rectangle 47"/>
              <p:cNvSpPr/>
              <p:nvPr/>
            </p:nvSpPr>
            <p:spPr>
              <a:xfrm>
                <a:off x="5099513" y="4816205"/>
                <a:ext cx="3903877" cy="1955752"/>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dirty="0">
                  <a:solidFill>
                    <a:prstClr val="black"/>
                  </a:solidFill>
                  <a:latin typeface="Calibri"/>
                </a:endParaRPr>
              </a:p>
            </p:txBody>
          </p:sp>
          <p:sp>
            <p:nvSpPr>
              <p:cNvPr id="17434" name="TextBox 33"/>
              <p:cNvSpPr txBox="1">
                <a:spLocks noChangeArrowheads="1"/>
              </p:cNvSpPr>
              <p:nvPr/>
            </p:nvSpPr>
            <p:spPr bwMode="auto">
              <a:xfrm>
                <a:off x="5893738" y="4738419"/>
                <a:ext cx="22519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Coprocessor 0</a:t>
                </a:r>
              </a:p>
            </p:txBody>
          </p:sp>
          <p:sp>
            <p:nvSpPr>
              <p:cNvPr id="50" name="Rectangle 49"/>
              <p:cNvSpPr/>
              <p:nvPr/>
            </p:nvSpPr>
            <p:spPr>
              <a:xfrm>
                <a:off x="767775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51" name="Rectangle 50"/>
              <p:cNvSpPr/>
              <p:nvPr/>
            </p:nvSpPr>
            <p:spPr>
              <a:xfrm>
                <a:off x="7677755" y="6284606"/>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7437" name="TextBox 36"/>
              <p:cNvSpPr txBox="1">
                <a:spLocks noChangeArrowheads="1"/>
              </p:cNvSpPr>
              <p:nvPr/>
            </p:nvSpPr>
            <p:spPr bwMode="auto">
              <a:xfrm>
                <a:off x="7221375" y="5735284"/>
                <a:ext cx="496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$9</a:t>
                </a:r>
              </a:p>
            </p:txBody>
          </p:sp>
          <p:sp>
            <p:nvSpPr>
              <p:cNvPr id="17438" name="TextBox 37"/>
              <p:cNvSpPr txBox="1">
                <a:spLocks noChangeArrowheads="1"/>
              </p:cNvSpPr>
              <p:nvPr/>
            </p:nvSpPr>
            <p:spPr bwMode="auto">
              <a:xfrm>
                <a:off x="7109871" y="6184594"/>
                <a:ext cx="652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$11</a:t>
                </a:r>
              </a:p>
            </p:txBody>
          </p:sp>
          <p:sp>
            <p:nvSpPr>
              <p:cNvPr id="54" name="Rectangle 53"/>
              <p:cNvSpPr/>
              <p:nvPr/>
            </p:nvSpPr>
            <p:spPr>
              <a:xfrm>
                <a:off x="767140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endParaRPr lang="en-US" sz="2400" dirty="0">
                  <a:solidFill>
                    <a:prstClr val="black"/>
                  </a:solidFill>
                  <a:latin typeface="Calibri"/>
                </a:endParaRPr>
              </a:p>
            </p:txBody>
          </p:sp>
        </p:grpSp>
        <p:sp>
          <p:nvSpPr>
            <p:cNvPr id="36" name="Rectangle 35"/>
            <p:cNvSpPr/>
            <p:nvPr/>
          </p:nvSpPr>
          <p:spPr>
            <a:xfrm>
              <a:off x="5470525" y="35337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7428" name="TextBox 61"/>
            <p:cNvSpPr txBox="1">
              <a:spLocks noChangeArrowheads="1"/>
            </p:cNvSpPr>
            <p:nvPr/>
          </p:nvSpPr>
          <p:spPr bwMode="auto">
            <a:xfrm>
              <a:off x="4903788" y="3433763"/>
              <a:ext cx="652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$13</a:t>
              </a:r>
            </a:p>
          </p:txBody>
        </p:sp>
        <p:sp>
          <p:nvSpPr>
            <p:cNvPr id="39" name="Rectangle 38"/>
            <p:cNvSpPr/>
            <p:nvPr/>
          </p:nvSpPr>
          <p:spPr>
            <a:xfrm>
              <a:off x="5475288" y="3043238"/>
              <a:ext cx="1101725"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7430" name="TextBox 63"/>
            <p:cNvSpPr txBox="1">
              <a:spLocks noChangeArrowheads="1"/>
            </p:cNvSpPr>
            <p:nvPr/>
          </p:nvSpPr>
          <p:spPr bwMode="auto">
            <a:xfrm>
              <a:off x="4906963" y="2943225"/>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$12</a:t>
              </a:r>
            </a:p>
          </p:txBody>
        </p:sp>
        <p:sp>
          <p:nvSpPr>
            <p:cNvPr id="46" name="Rectangle 45"/>
            <p:cNvSpPr/>
            <p:nvPr/>
          </p:nvSpPr>
          <p:spPr>
            <a:xfrm>
              <a:off x="5459413" y="3983038"/>
              <a:ext cx="1100137"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7432" name="TextBox 65"/>
            <p:cNvSpPr txBox="1">
              <a:spLocks noChangeArrowheads="1"/>
            </p:cNvSpPr>
            <p:nvPr/>
          </p:nvSpPr>
          <p:spPr bwMode="auto">
            <a:xfrm>
              <a:off x="4891088" y="3883025"/>
              <a:ext cx="65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$14</a:t>
              </a:r>
            </a:p>
          </p:txBody>
        </p:sp>
      </p:grpSp>
      <p:grpSp>
        <p:nvGrpSpPr>
          <p:cNvPr id="44" name="Group 43"/>
          <p:cNvGrpSpPr>
            <a:grpSpLocks/>
          </p:cNvGrpSpPr>
          <p:nvPr/>
        </p:nvGrpSpPr>
        <p:grpSpPr bwMode="auto">
          <a:xfrm>
            <a:off x="8986840" y="1417638"/>
            <a:ext cx="1651263" cy="2100262"/>
            <a:chOff x="7097383" y="1417638"/>
            <a:chExt cx="1650815" cy="2100262"/>
          </a:xfrm>
        </p:grpSpPr>
        <p:sp>
          <p:nvSpPr>
            <p:cNvPr id="17424" name="TextBox 21"/>
            <p:cNvSpPr txBox="1">
              <a:spLocks noChangeArrowheads="1"/>
            </p:cNvSpPr>
            <p:nvPr/>
          </p:nvSpPr>
          <p:spPr bwMode="auto">
            <a:xfrm>
              <a:off x="7097383" y="1417638"/>
              <a:ext cx="1650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dirty="0">
                  <a:solidFill>
                    <a:prstClr val="black"/>
                  </a:solidFill>
                </a:rPr>
                <a:t>Timer </a:t>
              </a:r>
              <a:r>
                <a:rPr lang="en-US" altLang="en-US" sz="1800" dirty="0" smtClean="0">
                  <a:solidFill>
                    <a:prstClr val="black"/>
                  </a:solidFill>
                </a:rPr>
                <a:t>Counter</a:t>
              </a:r>
              <a:endParaRPr lang="en-US" altLang="en-US" sz="1800" dirty="0">
                <a:solidFill>
                  <a:prstClr val="black"/>
                </a:solidFill>
              </a:endParaRPr>
            </a:p>
          </p:txBody>
        </p:sp>
        <p:cxnSp>
          <p:nvCxnSpPr>
            <p:cNvPr id="35" name="Straight Arrow Connector 34"/>
            <p:cNvCxnSpPr>
              <a:stCxn id="17424" idx="2"/>
            </p:cNvCxnSpPr>
            <p:nvPr/>
          </p:nvCxnSpPr>
          <p:spPr>
            <a:xfrm flipH="1">
              <a:off x="7648097" y="1786970"/>
              <a:ext cx="274694" cy="173093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a:grpSpLocks/>
          </p:cNvGrpSpPr>
          <p:nvPr/>
        </p:nvGrpSpPr>
        <p:grpSpPr bwMode="auto">
          <a:xfrm>
            <a:off x="8310564" y="4310063"/>
            <a:ext cx="1779587" cy="1357312"/>
            <a:chOff x="6785954" y="4310063"/>
            <a:chExt cx="1779416" cy="1356545"/>
          </a:xfrm>
        </p:grpSpPr>
        <p:sp>
          <p:nvSpPr>
            <p:cNvPr id="17422" name="TextBox 22"/>
            <p:cNvSpPr txBox="1">
              <a:spLocks noChangeArrowheads="1"/>
            </p:cNvSpPr>
            <p:nvPr/>
          </p:nvSpPr>
          <p:spPr bwMode="auto">
            <a:xfrm>
              <a:off x="6785954" y="5297276"/>
              <a:ext cx="17794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rPr>
                <a:t>Timer Compare</a:t>
              </a:r>
            </a:p>
          </p:txBody>
        </p:sp>
        <p:cxnSp>
          <p:nvCxnSpPr>
            <p:cNvPr id="38" name="Straight Arrow Connector 37"/>
            <p:cNvCxnSpPr>
              <a:stCxn id="17422" idx="0"/>
            </p:cNvCxnSpPr>
            <p:nvPr/>
          </p:nvCxnSpPr>
          <p:spPr>
            <a:xfrm flipH="1" flipV="1">
              <a:off x="7654233" y="4310063"/>
              <a:ext cx="22223" cy="98686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a:grpSpLocks/>
          </p:cNvGrpSpPr>
          <p:nvPr/>
        </p:nvGrpSpPr>
        <p:grpSpPr bwMode="auto">
          <a:xfrm>
            <a:off x="2728914" y="2324101"/>
            <a:ext cx="3773487" cy="849313"/>
            <a:chOff x="791100" y="2324688"/>
            <a:chExt cx="3772633" cy="848725"/>
          </a:xfrm>
        </p:grpSpPr>
        <p:sp>
          <p:nvSpPr>
            <p:cNvPr id="17420" name="TextBox 19"/>
            <p:cNvSpPr txBox="1">
              <a:spLocks noChangeArrowheads="1"/>
            </p:cNvSpPr>
            <p:nvPr/>
          </p:nvSpPr>
          <p:spPr bwMode="auto">
            <a:xfrm>
              <a:off x="791100" y="2324688"/>
              <a:ext cx="176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rPr>
                <a:t>Status Register</a:t>
              </a:r>
            </a:p>
          </p:txBody>
        </p:sp>
        <p:cxnSp>
          <p:nvCxnSpPr>
            <p:cNvPr id="25" name="Straight Arrow Connector 24"/>
            <p:cNvCxnSpPr>
              <a:stCxn id="17420" idx="3"/>
            </p:cNvCxnSpPr>
            <p:nvPr/>
          </p:nvCxnSpPr>
          <p:spPr>
            <a:xfrm>
              <a:off x="2554413" y="2508711"/>
              <a:ext cx="2009320" cy="66470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a:grpSpLocks/>
          </p:cNvGrpSpPr>
          <p:nvPr/>
        </p:nvGrpSpPr>
        <p:grpSpPr bwMode="auto">
          <a:xfrm>
            <a:off x="2722563" y="3409950"/>
            <a:ext cx="3776662" cy="369888"/>
            <a:chOff x="784675" y="3410363"/>
            <a:chExt cx="3775883" cy="369332"/>
          </a:xfrm>
        </p:grpSpPr>
        <p:sp>
          <p:nvSpPr>
            <p:cNvPr id="17418" name="TextBox 18"/>
            <p:cNvSpPr txBox="1">
              <a:spLocks noChangeArrowheads="1"/>
            </p:cNvSpPr>
            <p:nvPr/>
          </p:nvSpPr>
          <p:spPr bwMode="auto">
            <a:xfrm>
              <a:off x="784675" y="3410363"/>
              <a:ext cx="1775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rPr>
                <a:t>Cause Register</a:t>
              </a:r>
            </a:p>
          </p:txBody>
        </p:sp>
        <p:cxnSp>
          <p:nvCxnSpPr>
            <p:cNvPr id="29" name="Straight Arrow Connector 28"/>
            <p:cNvCxnSpPr>
              <a:stCxn id="17418" idx="3"/>
            </p:cNvCxnSpPr>
            <p:nvPr/>
          </p:nvCxnSpPr>
          <p:spPr>
            <a:xfrm>
              <a:off x="2560721" y="3595822"/>
              <a:ext cx="1999837" cy="681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a:grpSpLocks/>
          </p:cNvGrpSpPr>
          <p:nvPr/>
        </p:nvGrpSpPr>
        <p:grpSpPr bwMode="auto">
          <a:xfrm>
            <a:off x="3281363" y="4114800"/>
            <a:ext cx="3205162" cy="776288"/>
            <a:chOff x="1342821" y="4114007"/>
            <a:chExt cx="3205037" cy="777366"/>
          </a:xfrm>
        </p:grpSpPr>
        <p:sp>
          <p:nvSpPr>
            <p:cNvPr id="17416" name="TextBox 20"/>
            <p:cNvSpPr txBox="1">
              <a:spLocks noChangeArrowheads="1"/>
            </p:cNvSpPr>
            <p:nvPr/>
          </p:nvSpPr>
          <p:spPr bwMode="auto">
            <a:xfrm>
              <a:off x="1342821" y="4522041"/>
              <a:ext cx="6592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rPr>
                <a:t>EPC</a:t>
              </a:r>
            </a:p>
          </p:txBody>
        </p:sp>
        <p:cxnSp>
          <p:nvCxnSpPr>
            <p:cNvPr id="32" name="Straight Arrow Connector 31"/>
            <p:cNvCxnSpPr>
              <a:stCxn id="17416" idx="3"/>
            </p:cNvCxnSpPr>
            <p:nvPr/>
          </p:nvCxnSpPr>
          <p:spPr>
            <a:xfrm flipV="1">
              <a:off x="2001607" y="4114007"/>
              <a:ext cx="2546251" cy="5929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451169" y="6016156"/>
            <a:ext cx="3572650" cy="369332"/>
          </a:xfrm>
          <a:prstGeom prst="rect">
            <a:avLst/>
          </a:prstGeom>
          <a:noFill/>
        </p:spPr>
        <p:txBody>
          <a:bodyPr wrap="none" rtlCol="0">
            <a:spAutoFit/>
          </a:bodyPr>
          <a:lstStyle/>
          <a:p>
            <a:r>
              <a:rPr lang="en-US" dirty="0" smtClean="0"/>
              <a:t>TODO: add basic operation of timer.</a:t>
            </a:r>
            <a:endParaRPr lang="en-US" dirty="0"/>
          </a:p>
        </p:txBody>
      </p:sp>
      <p:grpSp>
        <p:nvGrpSpPr>
          <p:cNvPr id="10" name="Group 9"/>
          <p:cNvGrpSpPr/>
          <p:nvPr/>
        </p:nvGrpSpPr>
        <p:grpSpPr>
          <a:xfrm>
            <a:off x="8354977" y="350942"/>
            <a:ext cx="2797197" cy="1066696"/>
            <a:chOff x="8354977" y="350942"/>
            <a:chExt cx="2797197" cy="1066696"/>
          </a:xfrm>
        </p:grpSpPr>
        <p:sp>
          <p:nvSpPr>
            <p:cNvPr id="3" name="TextBox 2"/>
            <p:cNvSpPr txBox="1"/>
            <p:nvPr/>
          </p:nvSpPr>
          <p:spPr>
            <a:xfrm>
              <a:off x="8354977" y="350942"/>
              <a:ext cx="2797197" cy="646331"/>
            </a:xfrm>
            <a:prstGeom prst="rect">
              <a:avLst/>
            </a:prstGeom>
            <a:noFill/>
          </p:spPr>
          <p:txBody>
            <a:bodyPr wrap="none" rtlCol="0">
              <a:spAutoFit/>
            </a:bodyPr>
            <a:lstStyle/>
            <a:p>
              <a:r>
                <a:rPr lang="en-US" dirty="0" smtClean="0">
                  <a:solidFill>
                    <a:srgbClr val="FF0000"/>
                  </a:solidFill>
                </a:rPr>
                <a:t>This counter is incremented</a:t>
              </a:r>
            </a:p>
            <a:p>
              <a:r>
                <a:rPr lang="en-US" dirty="0" smtClean="0">
                  <a:solidFill>
                    <a:srgbClr val="FF0000"/>
                  </a:solidFill>
                </a:rPr>
                <a:t>every 10</a:t>
              </a:r>
              <a:r>
                <a:rPr lang="en-US" i="1" dirty="0" smtClean="0">
                  <a:solidFill>
                    <a:srgbClr val="FF0000"/>
                  </a:solidFill>
                </a:rPr>
                <a:t>ms</a:t>
              </a:r>
              <a:endParaRPr lang="en-US" i="1" dirty="0">
                <a:solidFill>
                  <a:srgbClr val="FF0000"/>
                </a:solidFill>
              </a:endParaRPr>
            </a:p>
          </p:txBody>
        </p:sp>
        <p:cxnSp>
          <p:nvCxnSpPr>
            <p:cNvPr id="37" name="Straight Arrow Connector 36"/>
            <p:cNvCxnSpPr>
              <a:stCxn id="3" idx="2"/>
              <a:endCxn id="17424" idx="0"/>
            </p:cNvCxnSpPr>
            <p:nvPr/>
          </p:nvCxnSpPr>
          <p:spPr bwMode="auto">
            <a:xfrm>
              <a:off x="9753576" y="997273"/>
              <a:ext cx="58896" cy="42036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9551346" y="3677444"/>
            <a:ext cx="2640654" cy="1776710"/>
            <a:chOff x="9551346" y="3677444"/>
            <a:chExt cx="2640654" cy="1776710"/>
          </a:xfrm>
        </p:grpSpPr>
        <p:sp>
          <p:nvSpPr>
            <p:cNvPr id="40" name="TextBox 39"/>
            <p:cNvSpPr txBox="1"/>
            <p:nvPr/>
          </p:nvSpPr>
          <p:spPr>
            <a:xfrm>
              <a:off x="9551346" y="4530824"/>
              <a:ext cx="2640654" cy="923330"/>
            </a:xfrm>
            <a:prstGeom prst="rect">
              <a:avLst/>
            </a:prstGeom>
            <a:noFill/>
          </p:spPr>
          <p:txBody>
            <a:bodyPr wrap="none" rtlCol="0">
              <a:spAutoFit/>
            </a:bodyPr>
            <a:lstStyle/>
            <a:p>
              <a:r>
                <a:rPr lang="en-US" i="1" dirty="0" smtClean="0">
                  <a:solidFill>
                    <a:srgbClr val="FF0000"/>
                  </a:solidFill>
                </a:rPr>
                <a:t>When the counter is</a:t>
              </a:r>
            </a:p>
            <a:p>
              <a:r>
                <a:rPr lang="en-US" i="1" dirty="0" smtClean="0">
                  <a:solidFill>
                    <a:srgbClr val="FF0000"/>
                  </a:solidFill>
                </a:rPr>
                <a:t>equal the compare value</a:t>
              </a:r>
            </a:p>
            <a:p>
              <a:r>
                <a:rPr lang="en-US" i="1" dirty="0" smtClean="0">
                  <a:solidFill>
                    <a:srgbClr val="FF0000"/>
                  </a:solidFill>
                </a:rPr>
                <a:t>an exception is generated</a:t>
              </a:r>
              <a:endParaRPr lang="en-US" i="1" dirty="0">
                <a:solidFill>
                  <a:srgbClr val="FF0000"/>
                </a:solidFill>
              </a:endParaRPr>
            </a:p>
          </p:txBody>
        </p:sp>
        <p:cxnSp>
          <p:nvCxnSpPr>
            <p:cNvPr id="47" name="Straight Arrow Connector 46"/>
            <p:cNvCxnSpPr>
              <a:stCxn id="40" idx="0"/>
              <a:endCxn id="51" idx="3"/>
            </p:cNvCxnSpPr>
            <p:nvPr/>
          </p:nvCxnSpPr>
          <p:spPr bwMode="auto">
            <a:xfrm flipH="1" flipV="1">
              <a:off x="10072688" y="4150519"/>
              <a:ext cx="798985" cy="3803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0" idx="0"/>
              <a:endCxn id="54" idx="3"/>
            </p:cNvCxnSpPr>
            <p:nvPr/>
          </p:nvCxnSpPr>
          <p:spPr bwMode="auto">
            <a:xfrm flipH="1" flipV="1">
              <a:off x="10066338" y="3677444"/>
              <a:ext cx="805335" cy="85338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844999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6122989" y="136525"/>
            <a:ext cx="4200525" cy="1608138"/>
            <a:chOff x="4802916" y="1220663"/>
            <a:chExt cx="4200474" cy="1607927"/>
          </a:xfrm>
        </p:grpSpPr>
        <p:grpSp>
          <p:nvGrpSpPr>
            <p:cNvPr id="18480" name="Group 16"/>
            <p:cNvGrpSpPr>
              <a:grpSpLocks/>
            </p:cNvGrpSpPr>
            <p:nvPr/>
          </p:nvGrpSpPr>
          <p:grpSpPr bwMode="auto">
            <a:xfrm>
              <a:off x="4802916" y="1319633"/>
              <a:ext cx="4200474" cy="1508957"/>
              <a:chOff x="4802916" y="1319633"/>
              <a:chExt cx="4200474" cy="1508957"/>
            </a:xfrm>
          </p:grpSpPr>
          <p:sp>
            <p:nvSpPr>
              <p:cNvPr id="16" name="Rectangle 15"/>
              <p:cNvSpPr>
                <a:spLocks noChangeArrowheads="1"/>
              </p:cNvSpPr>
              <p:nvPr/>
            </p:nvSpPr>
            <p:spPr bwMode="auto">
              <a:xfrm>
                <a:off x="4802916" y="1319075"/>
                <a:ext cx="4200474" cy="150951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57200">
                  <a:defRPr/>
                </a:pPr>
                <a:endParaRPr lang="en-US">
                  <a:solidFill>
                    <a:prstClr val="black"/>
                  </a:solidFill>
                  <a:latin typeface="Calibri"/>
                  <a:ea typeface="ＭＳ Ｐゴシック" panose="020B0600070205080204" pitchFamily="34" charset="-128"/>
                </a:endParaRPr>
              </a:p>
            </p:txBody>
          </p:sp>
          <p:grpSp>
            <p:nvGrpSpPr>
              <p:cNvPr id="18483" name="Group 14"/>
              <p:cNvGrpSpPr>
                <a:grpSpLocks/>
              </p:cNvGrpSpPr>
              <p:nvPr/>
            </p:nvGrpSpPr>
            <p:grpSpPr bwMode="auto">
              <a:xfrm>
                <a:off x="5050031" y="1617289"/>
                <a:ext cx="1734671" cy="1181532"/>
                <a:chOff x="6119368" y="1646334"/>
                <a:chExt cx="1734671" cy="1181532"/>
              </a:xfrm>
            </p:grpSpPr>
            <p:sp>
              <p:nvSpPr>
                <p:cNvPr id="7" name="Rectangle 6"/>
                <p:cNvSpPr/>
                <p:nvPr/>
              </p:nvSpPr>
              <p:spPr>
                <a:xfrm>
                  <a:off x="6169111" y="2048116"/>
                  <a:ext cx="1598594"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18489" name="TextBox 8"/>
                <p:cNvSpPr txBox="1">
                  <a:spLocks noChangeArrowheads="1"/>
                </p:cNvSpPr>
                <p:nvPr/>
              </p:nvSpPr>
              <p:spPr bwMode="auto">
                <a:xfrm>
                  <a:off x="6119368" y="1646334"/>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0000</a:t>
                  </a:r>
                </a:p>
              </p:txBody>
            </p:sp>
            <p:sp>
              <p:nvSpPr>
                <p:cNvPr id="18490" name="TextBox 9"/>
                <p:cNvSpPr txBox="1">
                  <a:spLocks noChangeArrowheads="1"/>
                </p:cNvSpPr>
                <p:nvPr/>
              </p:nvSpPr>
              <p:spPr bwMode="auto">
                <a:xfrm>
                  <a:off x="6168850" y="2458534"/>
                  <a:ext cx="16851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Control Register</a:t>
                  </a:r>
                </a:p>
              </p:txBody>
            </p:sp>
          </p:grpSp>
          <p:grpSp>
            <p:nvGrpSpPr>
              <p:cNvPr id="18484" name="Group 13"/>
              <p:cNvGrpSpPr>
                <a:grpSpLocks/>
              </p:cNvGrpSpPr>
              <p:nvPr/>
            </p:nvGrpSpPr>
            <p:grpSpPr bwMode="auto">
              <a:xfrm>
                <a:off x="7139544" y="1630563"/>
                <a:ext cx="1632930" cy="1181532"/>
                <a:chOff x="7310890" y="1812008"/>
                <a:chExt cx="1632930" cy="1181532"/>
              </a:xfrm>
            </p:grpSpPr>
            <p:sp>
              <p:nvSpPr>
                <p:cNvPr id="11" name="Rectangle 10"/>
                <p:cNvSpPr/>
                <p:nvPr/>
              </p:nvSpPr>
              <p:spPr>
                <a:xfrm>
                  <a:off x="7344371" y="2214801"/>
                  <a:ext cx="1600180"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18486" name="TextBox 11"/>
                <p:cNvSpPr txBox="1">
                  <a:spLocks noChangeArrowheads="1"/>
                </p:cNvSpPr>
                <p:nvPr/>
              </p:nvSpPr>
              <p:spPr bwMode="auto">
                <a:xfrm>
                  <a:off x="7310890" y="1812008"/>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0004</a:t>
                  </a:r>
                </a:p>
              </p:txBody>
            </p:sp>
            <p:sp>
              <p:nvSpPr>
                <p:cNvPr id="18487" name="TextBox 12"/>
                <p:cNvSpPr txBox="1">
                  <a:spLocks noChangeArrowheads="1"/>
                </p:cNvSpPr>
                <p:nvPr/>
              </p:nvSpPr>
              <p:spPr bwMode="auto">
                <a:xfrm>
                  <a:off x="7343878" y="2624208"/>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Data Register</a:t>
                  </a:r>
                </a:p>
              </p:txBody>
            </p:sp>
          </p:grpSp>
        </p:grpSp>
        <p:sp>
          <p:nvSpPr>
            <p:cNvPr id="18481" name="TextBox 27"/>
            <p:cNvSpPr txBox="1">
              <a:spLocks noChangeArrowheads="1"/>
            </p:cNvSpPr>
            <p:nvPr/>
          </p:nvSpPr>
          <p:spPr bwMode="auto">
            <a:xfrm>
              <a:off x="6174471" y="1220663"/>
              <a:ext cx="156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dirty="0">
                  <a:solidFill>
                    <a:prstClr val="black"/>
                  </a:solidFill>
                  <a:latin typeface="Calibri" panose="020F0502020204030204" pitchFamily="34" charset="0"/>
                </a:rPr>
                <a:t>Keyboard</a:t>
              </a:r>
            </a:p>
          </p:txBody>
        </p:sp>
      </p:grpSp>
      <p:sp>
        <p:nvSpPr>
          <p:cNvPr id="57" name="Rectangle 56"/>
          <p:cNvSpPr/>
          <p:nvPr/>
        </p:nvSpPr>
        <p:spPr>
          <a:xfrm>
            <a:off x="2233614" y="1220788"/>
            <a:ext cx="1863725" cy="122396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Exception</a:t>
            </a:r>
          </a:p>
          <a:p>
            <a:pPr algn="ctr" defTabSz="457200">
              <a:defRPr/>
            </a:pPr>
            <a:r>
              <a:rPr lang="en-US" sz="3200" dirty="0">
                <a:solidFill>
                  <a:srgbClr val="000000"/>
                </a:solidFill>
                <a:latin typeface="Calibri"/>
              </a:rPr>
              <a:t>Handler</a:t>
            </a:r>
          </a:p>
        </p:txBody>
      </p:sp>
      <p:sp>
        <p:nvSpPr>
          <p:cNvPr id="58" name="Rectangle 57"/>
          <p:cNvSpPr/>
          <p:nvPr/>
        </p:nvSpPr>
        <p:spPr>
          <a:xfrm>
            <a:off x="2233614" y="3127375"/>
            <a:ext cx="1863725" cy="1225550"/>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main</a:t>
            </a:r>
          </a:p>
        </p:txBody>
      </p:sp>
      <p:grpSp>
        <p:nvGrpSpPr>
          <p:cNvPr id="18438" name="Group 59"/>
          <p:cNvGrpSpPr>
            <a:grpSpLocks/>
          </p:cNvGrpSpPr>
          <p:nvPr/>
        </p:nvGrpSpPr>
        <p:grpSpPr bwMode="auto">
          <a:xfrm>
            <a:off x="6392863" y="2444750"/>
            <a:ext cx="3903662" cy="2033588"/>
            <a:chOff x="4868863" y="2444750"/>
            <a:chExt cx="3903662" cy="2033588"/>
          </a:xfrm>
        </p:grpSpPr>
        <p:grpSp>
          <p:nvGrpSpPr>
            <p:cNvPr id="18455" name="Group 59"/>
            <p:cNvGrpSpPr>
              <a:grpSpLocks/>
            </p:cNvGrpSpPr>
            <p:nvPr/>
          </p:nvGrpSpPr>
          <p:grpSpPr bwMode="auto">
            <a:xfrm>
              <a:off x="4868863" y="2444750"/>
              <a:ext cx="3903662" cy="2033588"/>
              <a:chOff x="5099513" y="4738419"/>
              <a:chExt cx="3903877" cy="2033538"/>
            </a:xfrm>
          </p:grpSpPr>
          <p:sp>
            <p:nvSpPr>
              <p:cNvPr id="33" name="Rectangle 32"/>
              <p:cNvSpPr/>
              <p:nvPr/>
            </p:nvSpPr>
            <p:spPr>
              <a:xfrm>
                <a:off x="5099513" y="4816205"/>
                <a:ext cx="3903877" cy="1955752"/>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dirty="0">
                  <a:solidFill>
                    <a:prstClr val="black"/>
                  </a:solidFill>
                  <a:latin typeface="Calibri"/>
                </a:endParaRPr>
              </a:p>
            </p:txBody>
          </p:sp>
          <p:sp>
            <p:nvSpPr>
              <p:cNvPr id="18463" name="TextBox 33"/>
              <p:cNvSpPr txBox="1">
                <a:spLocks noChangeArrowheads="1"/>
              </p:cNvSpPr>
              <p:nvPr/>
            </p:nvSpPr>
            <p:spPr bwMode="auto">
              <a:xfrm>
                <a:off x="5893738" y="4738419"/>
                <a:ext cx="22519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Coprocessor 0</a:t>
                </a:r>
              </a:p>
            </p:txBody>
          </p:sp>
          <p:sp>
            <p:nvSpPr>
              <p:cNvPr id="35" name="Rectangle 34"/>
              <p:cNvSpPr/>
              <p:nvPr/>
            </p:nvSpPr>
            <p:spPr>
              <a:xfrm>
                <a:off x="767775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36" name="Rectangle 35"/>
              <p:cNvSpPr/>
              <p:nvPr/>
            </p:nvSpPr>
            <p:spPr>
              <a:xfrm>
                <a:off x="7677755" y="6284606"/>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8466" name="TextBox 36"/>
              <p:cNvSpPr txBox="1">
                <a:spLocks noChangeArrowheads="1"/>
              </p:cNvSpPr>
              <p:nvPr/>
            </p:nvSpPr>
            <p:spPr bwMode="auto">
              <a:xfrm>
                <a:off x="7221375" y="5735284"/>
                <a:ext cx="496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$9</a:t>
                </a:r>
              </a:p>
            </p:txBody>
          </p:sp>
          <p:sp>
            <p:nvSpPr>
              <p:cNvPr id="18467" name="TextBox 37"/>
              <p:cNvSpPr txBox="1">
                <a:spLocks noChangeArrowheads="1"/>
              </p:cNvSpPr>
              <p:nvPr/>
            </p:nvSpPr>
            <p:spPr bwMode="auto">
              <a:xfrm>
                <a:off x="7109871" y="6184594"/>
                <a:ext cx="652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$11</a:t>
                </a:r>
              </a:p>
            </p:txBody>
          </p:sp>
          <p:sp>
            <p:nvSpPr>
              <p:cNvPr id="56" name="Rectangle 55"/>
              <p:cNvSpPr/>
              <p:nvPr/>
            </p:nvSpPr>
            <p:spPr>
              <a:xfrm>
                <a:off x="767140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endParaRPr lang="en-US" sz="2400" dirty="0">
                  <a:solidFill>
                    <a:prstClr val="black"/>
                  </a:solidFill>
                  <a:latin typeface="Calibri"/>
                </a:endParaRPr>
              </a:p>
            </p:txBody>
          </p:sp>
        </p:grpSp>
        <p:sp>
          <p:nvSpPr>
            <p:cNvPr id="61" name="Rectangle 60"/>
            <p:cNvSpPr/>
            <p:nvPr/>
          </p:nvSpPr>
          <p:spPr>
            <a:xfrm>
              <a:off x="5470525" y="35337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8457" name="TextBox 61"/>
            <p:cNvSpPr txBox="1">
              <a:spLocks noChangeArrowheads="1"/>
            </p:cNvSpPr>
            <p:nvPr/>
          </p:nvSpPr>
          <p:spPr bwMode="auto">
            <a:xfrm>
              <a:off x="4903788" y="3433763"/>
              <a:ext cx="652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$13</a:t>
              </a:r>
            </a:p>
          </p:txBody>
        </p:sp>
        <p:sp>
          <p:nvSpPr>
            <p:cNvPr id="63" name="Rectangle 62"/>
            <p:cNvSpPr/>
            <p:nvPr/>
          </p:nvSpPr>
          <p:spPr>
            <a:xfrm>
              <a:off x="5475288" y="3043238"/>
              <a:ext cx="1101725"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8459" name="TextBox 63"/>
            <p:cNvSpPr txBox="1">
              <a:spLocks noChangeArrowheads="1"/>
            </p:cNvSpPr>
            <p:nvPr/>
          </p:nvSpPr>
          <p:spPr bwMode="auto">
            <a:xfrm>
              <a:off x="4906963" y="2943225"/>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$12</a:t>
              </a:r>
            </a:p>
          </p:txBody>
        </p:sp>
        <p:sp>
          <p:nvSpPr>
            <p:cNvPr id="65" name="Rectangle 64"/>
            <p:cNvSpPr/>
            <p:nvPr/>
          </p:nvSpPr>
          <p:spPr>
            <a:xfrm>
              <a:off x="5459413" y="3983038"/>
              <a:ext cx="1100137"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8461" name="TextBox 65"/>
            <p:cNvSpPr txBox="1">
              <a:spLocks noChangeArrowheads="1"/>
            </p:cNvSpPr>
            <p:nvPr/>
          </p:nvSpPr>
          <p:spPr bwMode="auto">
            <a:xfrm>
              <a:off x="4891088" y="3883025"/>
              <a:ext cx="65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$14</a:t>
              </a:r>
            </a:p>
          </p:txBody>
        </p:sp>
      </p:grpSp>
      <p:grpSp>
        <p:nvGrpSpPr>
          <p:cNvPr id="14" name="Group 100"/>
          <p:cNvGrpSpPr>
            <a:grpSpLocks/>
          </p:cNvGrpSpPr>
          <p:nvPr/>
        </p:nvGrpSpPr>
        <p:grpSpPr bwMode="auto">
          <a:xfrm>
            <a:off x="4064001" y="2444750"/>
            <a:ext cx="2366963" cy="1295400"/>
            <a:chOff x="2539773" y="2445273"/>
            <a:chExt cx="2367810" cy="1295076"/>
          </a:xfrm>
        </p:grpSpPr>
        <p:cxnSp>
          <p:nvCxnSpPr>
            <p:cNvPr id="68" name="Curved Connector 67"/>
            <p:cNvCxnSpPr>
              <a:stCxn id="58" idx="3"/>
              <a:endCxn id="18459" idx="1"/>
            </p:cNvCxnSpPr>
            <p:nvPr/>
          </p:nvCxnSpPr>
          <p:spPr>
            <a:xfrm flipV="1">
              <a:off x="2573123" y="3173754"/>
              <a:ext cx="2334460" cy="566595"/>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454" name="TextBox 68"/>
            <p:cNvSpPr txBox="1">
              <a:spLocks noChangeArrowheads="1"/>
            </p:cNvSpPr>
            <p:nvPr/>
          </p:nvSpPr>
          <p:spPr bwMode="auto">
            <a:xfrm>
              <a:off x="2539773" y="2445273"/>
              <a:ext cx="20322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Initialize</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Status Register</a:t>
              </a:r>
            </a:p>
          </p:txBody>
        </p:sp>
      </p:grpSp>
      <p:grpSp>
        <p:nvGrpSpPr>
          <p:cNvPr id="15" name="Group 102"/>
          <p:cNvGrpSpPr>
            <a:grpSpLocks/>
          </p:cNvGrpSpPr>
          <p:nvPr/>
        </p:nvGrpSpPr>
        <p:grpSpPr bwMode="auto">
          <a:xfrm>
            <a:off x="3843338" y="388938"/>
            <a:ext cx="2576512" cy="3351212"/>
            <a:chOff x="2319026" y="389666"/>
            <a:chExt cx="2576789" cy="3350683"/>
          </a:xfrm>
        </p:grpSpPr>
        <p:cxnSp>
          <p:nvCxnSpPr>
            <p:cNvPr id="79" name="Curved Connector 78"/>
            <p:cNvCxnSpPr>
              <a:stCxn id="58" idx="3"/>
              <a:endCxn id="7" idx="1"/>
            </p:cNvCxnSpPr>
            <p:nvPr/>
          </p:nvCxnSpPr>
          <p:spPr>
            <a:xfrm flipV="1">
              <a:off x="2573053" y="1140434"/>
              <a:ext cx="2322762" cy="2599915"/>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452" name="TextBox 82"/>
            <p:cNvSpPr txBox="1">
              <a:spLocks noChangeArrowheads="1"/>
            </p:cNvSpPr>
            <p:nvPr/>
          </p:nvSpPr>
          <p:spPr bwMode="auto">
            <a:xfrm>
              <a:off x="2319026" y="389666"/>
              <a:ext cx="22801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Enable Keyboard</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Interruptions</a:t>
              </a:r>
            </a:p>
          </p:txBody>
        </p:sp>
      </p:grpSp>
      <p:grpSp>
        <p:nvGrpSpPr>
          <p:cNvPr id="20" name="Group 101"/>
          <p:cNvGrpSpPr>
            <a:grpSpLocks/>
          </p:cNvGrpSpPr>
          <p:nvPr/>
        </p:nvGrpSpPr>
        <p:grpSpPr bwMode="auto">
          <a:xfrm>
            <a:off x="4097339" y="3673476"/>
            <a:ext cx="4416425" cy="885825"/>
            <a:chOff x="2573104" y="3672971"/>
            <a:chExt cx="4417355" cy="885741"/>
          </a:xfrm>
        </p:grpSpPr>
        <p:cxnSp>
          <p:nvCxnSpPr>
            <p:cNvPr id="70" name="Curved Connector 69"/>
            <p:cNvCxnSpPr>
              <a:stCxn id="58" idx="3"/>
              <a:endCxn id="18467" idx="1"/>
            </p:cNvCxnSpPr>
            <p:nvPr/>
          </p:nvCxnSpPr>
          <p:spPr>
            <a:xfrm>
              <a:off x="2573104" y="3739640"/>
              <a:ext cx="4306207" cy="382552"/>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445" name="TextBox 72"/>
            <p:cNvSpPr txBox="1">
              <a:spLocks noChangeArrowheads="1"/>
            </p:cNvSpPr>
            <p:nvPr/>
          </p:nvSpPr>
          <p:spPr bwMode="auto">
            <a:xfrm>
              <a:off x="2804023" y="3727715"/>
              <a:ext cx="12225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Initialize</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Clock</a:t>
              </a:r>
            </a:p>
          </p:txBody>
        </p:sp>
        <p:cxnSp>
          <p:nvCxnSpPr>
            <p:cNvPr id="96" name="Curved Connector 95"/>
            <p:cNvCxnSpPr>
              <a:stCxn id="58" idx="3"/>
              <a:endCxn id="18466" idx="1"/>
            </p:cNvCxnSpPr>
            <p:nvPr/>
          </p:nvCxnSpPr>
          <p:spPr>
            <a:xfrm flipV="1">
              <a:off x="2573104" y="3672971"/>
              <a:ext cx="4417355" cy="66669"/>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86123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30"/>
          <p:cNvGrpSpPr>
            <a:grpSpLocks/>
          </p:cNvGrpSpPr>
          <p:nvPr/>
        </p:nvGrpSpPr>
        <p:grpSpPr bwMode="auto">
          <a:xfrm>
            <a:off x="6122989" y="136525"/>
            <a:ext cx="4200525" cy="1608138"/>
            <a:chOff x="4802916" y="1220663"/>
            <a:chExt cx="4200474" cy="1607927"/>
          </a:xfrm>
        </p:grpSpPr>
        <p:grpSp>
          <p:nvGrpSpPr>
            <p:cNvPr id="19509" name="Group 16"/>
            <p:cNvGrpSpPr>
              <a:grpSpLocks/>
            </p:cNvGrpSpPr>
            <p:nvPr/>
          </p:nvGrpSpPr>
          <p:grpSpPr bwMode="auto">
            <a:xfrm>
              <a:off x="4802916" y="1319633"/>
              <a:ext cx="4200474" cy="1508957"/>
              <a:chOff x="4802916" y="1319633"/>
              <a:chExt cx="4200474" cy="1508957"/>
            </a:xfrm>
          </p:grpSpPr>
          <p:sp>
            <p:nvSpPr>
              <p:cNvPr id="16" name="Rectangle 15"/>
              <p:cNvSpPr>
                <a:spLocks noChangeArrowheads="1"/>
              </p:cNvSpPr>
              <p:nvPr/>
            </p:nvSpPr>
            <p:spPr bwMode="auto">
              <a:xfrm>
                <a:off x="4802916" y="1319075"/>
                <a:ext cx="4200474" cy="150951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57200">
                  <a:defRPr/>
                </a:pPr>
                <a:endParaRPr lang="en-US">
                  <a:solidFill>
                    <a:prstClr val="black"/>
                  </a:solidFill>
                  <a:latin typeface="Calibri"/>
                  <a:ea typeface="ＭＳ Ｐゴシック" panose="020B0600070205080204" pitchFamily="34" charset="-128"/>
                </a:endParaRPr>
              </a:p>
            </p:txBody>
          </p:sp>
          <p:grpSp>
            <p:nvGrpSpPr>
              <p:cNvPr id="19512" name="Group 14"/>
              <p:cNvGrpSpPr>
                <a:grpSpLocks/>
              </p:cNvGrpSpPr>
              <p:nvPr/>
            </p:nvGrpSpPr>
            <p:grpSpPr bwMode="auto">
              <a:xfrm>
                <a:off x="5050031" y="1617289"/>
                <a:ext cx="1734671" cy="1181532"/>
                <a:chOff x="6119368" y="1646334"/>
                <a:chExt cx="1734671" cy="1181532"/>
              </a:xfrm>
            </p:grpSpPr>
            <p:sp>
              <p:nvSpPr>
                <p:cNvPr id="7" name="Rectangle 6"/>
                <p:cNvSpPr/>
                <p:nvPr/>
              </p:nvSpPr>
              <p:spPr>
                <a:xfrm>
                  <a:off x="6169111" y="2048116"/>
                  <a:ext cx="1598594"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19518" name="TextBox 8"/>
                <p:cNvSpPr txBox="1">
                  <a:spLocks noChangeArrowheads="1"/>
                </p:cNvSpPr>
                <p:nvPr/>
              </p:nvSpPr>
              <p:spPr bwMode="auto">
                <a:xfrm>
                  <a:off x="6119368" y="1646334"/>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0000</a:t>
                  </a:r>
                </a:p>
              </p:txBody>
            </p:sp>
            <p:sp>
              <p:nvSpPr>
                <p:cNvPr id="19519" name="TextBox 9"/>
                <p:cNvSpPr txBox="1">
                  <a:spLocks noChangeArrowheads="1"/>
                </p:cNvSpPr>
                <p:nvPr/>
              </p:nvSpPr>
              <p:spPr bwMode="auto">
                <a:xfrm>
                  <a:off x="6168850" y="2458534"/>
                  <a:ext cx="16851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Control Register</a:t>
                  </a:r>
                </a:p>
              </p:txBody>
            </p:sp>
          </p:grpSp>
          <p:grpSp>
            <p:nvGrpSpPr>
              <p:cNvPr id="19513" name="Group 13"/>
              <p:cNvGrpSpPr>
                <a:grpSpLocks/>
              </p:cNvGrpSpPr>
              <p:nvPr/>
            </p:nvGrpSpPr>
            <p:grpSpPr bwMode="auto">
              <a:xfrm>
                <a:off x="7139544" y="1630563"/>
                <a:ext cx="1632930" cy="1181532"/>
                <a:chOff x="7310890" y="1812008"/>
                <a:chExt cx="1632930" cy="1181532"/>
              </a:xfrm>
            </p:grpSpPr>
            <p:sp>
              <p:nvSpPr>
                <p:cNvPr id="11" name="Rectangle 10"/>
                <p:cNvSpPr/>
                <p:nvPr/>
              </p:nvSpPr>
              <p:spPr>
                <a:xfrm>
                  <a:off x="7344371" y="2214801"/>
                  <a:ext cx="1600180"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19515" name="TextBox 11"/>
                <p:cNvSpPr txBox="1">
                  <a:spLocks noChangeArrowheads="1"/>
                </p:cNvSpPr>
                <p:nvPr/>
              </p:nvSpPr>
              <p:spPr bwMode="auto">
                <a:xfrm>
                  <a:off x="7310890" y="1812008"/>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0004</a:t>
                  </a:r>
                </a:p>
              </p:txBody>
            </p:sp>
            <p:sp>
              <p:nvSpPr>
                <p:cNvPr id="19516" name="TextBox 12"/>
                <p:cNvSpPr txBox="1">
                  <a:spLocks noChangeArrowheads="1"/>
                </p:cNvSpPr>
                <p:nvPr/>
              </p:nvSpPr>
              <p:spPr bwMode="auto">
                <a:xfrm>
                  <a:off x="7343878" y="2624208"/>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Data Register</a:t>
                  </a:r>
                </a:p>
              </p:txBody>
            </p:sp>
          </p:grpSp>
        </p:grpSp>
        <p:sp>
          <p:nvSpPr>
            <p:cNvPr id="19510" name="TextBox 27"/>
            <p:cNvSpPr txBox="1">
              <a:spLocks noChangeArrowheads="1"/>
            </p:cNvSpPr>
            <p:nvPr/>
          </p:nvSpPr>
          <p:spPr bwMode="auto">
            <a:xfrm>
              <a:off x="6174471" y="1220663"/>
              <a:ext cx="156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Keyboard</a:t>
              </a:r>
            </a:p>
          </p:txBody>
        </p:sp>
      </p:grpSp>
      <p:sp>
        <p:nvSpPr>
          <p:cNvPr id="40" name="Rectangle 39"/>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000</a:t>
            </a:r>
          </a:p>
        </p:txBody>
      </p:sp>
      <p:sp>
        <p:nvSpPr>
          <p:cNvPr id="41" name="Rectangle 40"/>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001</a:t>
            </a:r>
          </a:p>
        </p:txBody>
      </p:sp>
      <p:sp>
        <p:nvSpPr>
          <p:cNvPr id="42" name="Rectangle 41"/>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010</a:t>
            </a:r>
          </a:p>
        </p:txBody>
      </p:sp>
      <p:sp>
        <p:nvSpPr>
          <p:cNvPr id="44" name="Rectangle 43"/>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011</a:t>
            </a:r>
          </a:p>
        </p:txBody>
      </p:sp>
      <p:sp>
        <p:nvSpPr>
          <p:cNvPr id="45" name="Rectangle 44"/>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100</a:t>
            </a:r>
          </a:p>
        </p:txBody>
      </p:sp>
      <p:sp>
        <p:nvSpPr>
          <p:cNvPr id="46" name="Rectangle 45"/>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101</a:t>
            </a:r>
          </a:p>
        </p:txBody>
      </p:sp>
      <p:sp>
        <p:nvSpPr>
          <p:cNvPr id="47" name="Rectangle 46"/>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110</a:t>
            </a:r>
          </a:p>
        </p:txBody>
      </p:sp>
      <p:sp>
        <p:nvSpPr>
          <p:cNvPr id="48" name="Rectangle 47"/>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111</a:t>
            </a:r>
          </a:p>
        </p:txBody>
      </p:sp>
      <p:sp>
        <p:nvSpPr>
          <p:cNvPr id="49" name="Rectangle 48"/>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000</a:t>
            </a:r>
          </a:p>
        </p:txBody>
      </p:sp>
      <p:sp>
        <p:nvSpPr>
          <p:cNvPr id="50" name="Rectangle 49"/>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001</a:t>
            </a:r>
          </a:p>
        </p:txBody>
      </p:sp>
      <p:sp>
        <p:nvSpPr>
          <p:cNvPr id="51" name="Rectangle 50"/>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010</a:t>
            </a:r>
          </a:p>
        </p:txBody>
      </p:sp>
      <p:sp>
        <p:nvSpPr>
          <p:cNvPr id="52" name="Rectangle 51"/>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011</a:t>
            </a:r>
          </a:p>
        </p:txBody>
      </p:sp>
      <p:sp>
        <p:nvSpPr>
          <p:cNvPr id="53" name="Rectangle 52"/>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100</a:t>
            </a:r>
          </a:p>
        </p:txBody>
      </p:sp>
      <p:sp>
        <p:nvSpPr>
          <p:cNvPr id="54" name="Rectangle 53"/>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101</a:t>
            </a:r>
          </a:p>
        </p:txBody>
      </p:sp>
      <p:sp>
        <p:nvSpPr>
          <p:cNvPr id="55" name="Rectangle 54"/>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110</a:t>
            </a:r>
          </a:p>
        </p:txBody>
      </p:sp>
      <p:grpSp>
        <p:nvGrpSpPr>
          <p:cNvPr id="19474" name="Group 59"/>
          <p:cNvGrpSpPr>
            <a:grpSpLocks/>
          </p:cNvGrpSpPr>
          <p:nvPr/>
        </p:nvGrpSpPr>
        <p:grpSpPr bwMode="auto">
          <a:xfrm>
            <a:off x="6392863" y="2444750"/>
            <a:ext cx="3903662" cy="2033588"/>
            <a:chOff x="5099513" y="4738419"/>
            <a:chExt cx="3903877" cy="2033538"/>
          </a:xfrm>
        </p:grpSpPr>
        <p:sp>
          <p:nvSpPr>
            <p:cNvPr id="33" name="Rectangle 32"/>
            <p:cNvSpPr/>
            <p:nvPr/>
          </p:nvSpPr>
          <p:spPr>
            <a:xfrm>
              <a:off x="5099513" y="4816205"/>
              <a:ext cx="3903877" cy="1955752"/>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dirty="0">
                <a:solidFill>
                  <a:prstClr val="black"/>
                </a:solidFill>
                <a:latin typeface="Calibri"/>
              </a:endParaRPr>
            </a:p>
          </p:txBody>
        </p:sp>
        <p:sp>
          <p:nvSpPr>
            <p:cNvPr id="19493" name="TextBox 33"/>
            <p:cNvSpPr txBox="1">
              <a:spLocks noChangeArrowheads="1"/>
            </p:cNvSpPr>
            <p:nvPr/>
          </p:nvSpPr>
          <p:spPr bwMode="auto">
            <a:xfrm>
              <a:off x="5893738" y="4738419"/>
              <a:ext cx="22519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Coprocessor 0</a:t>
              </a:r>
            </a:p>
          </p:txBody>
        </p:sp>
        <p:sp>
          <p:nvSpPr>
            <p:cNvPr id="35" name="Rectangle 34"/>
            <p:cNvSpPr/>
            <p:nvPr/>
          </p:nvSpPr>
          <p:spPr>
            <a:xfrm>
              <a:off x="767775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36" name="Rectangle 35"/>
            <p:cNvSpPr/>
            <p:nvPr/>
          </p:nvSpPr>
          <p:spPr>
            <a:xfrm>
              <a:off x="7677755" y="6284606"/>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9496" name="TextBox 36"/>
            <p:cNvSpPr txBox="1">
              <a:spLocks noChangeArrowheads="1"/>
            </p:cNvSpPr>
            <p:nvPr/>
          </p:nvSpPr>
          <p:spPr bwMode="auto">
            <a:xfrm>
              <a:off x="7221375" y="5735284"/>
              <a:ext cx="496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$9</a:t>
              </a:r>
            </a:p>
          </p:txBody>
        </p:sp>
        <p:sp>
          <p:nvSpPr>
            <p:cNvPr id="19497" name="TextBox 37"/>
            <p:cNvSpPr txBox="1">
              <a:spLocks noChangeArrowheads="1"/>
            </p:cNvSpPr>
            <p:nvPr/>
          </p:nvSpPr>
          <p:spPr bwMode="auto">
            <a:xfrm>
              <a:off x="7109871" y="6184594"/>
              <a:ext cx="652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$11</a:t>
              </a:r>
            </a:p>
          </p:txBody>
        </p:sp>
      </p:grpSp>
      <p:sp>
        <p:nvSpPr>
          <p:cNvPr id="57" name="Rectangle 56"/>
          <p:cNvSpPr/>
          <p:nvPr/>
        </p:nvSpPr>
        <p:spPr>
          <a:xfrm>
            <a:off x="2233614" y="1220788"/>
            <a:ext cx="1863725" cy="122396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Exception</a:t>
            </a:r>
          </a:p>
          <a:p>
            <a:pPr algn="ctr" defTabSz="457200">
              <a:defRPr/>
            </a:pPr>
            <a:r>
              <a:rPr lang="en-US" sz="3200" dirty="0">
                <a:solidFill>
                  <a:srgbClr val="000000"/>
                </a:solidFill>
                <a:latin typeface="Calibri"/>
              </a:rPr>
              <a:t>Handler</a:t>
            </a:r>
          </a:p>
        </p:txBody>
      </p:sp>
      <p:sp>
        <p:nvSpPr>
          <p:cNvPr id="58" name="Rectangle 57"/>
          <p:cNvSpPr/>
          <p:nvPr/>
        </p:nvSpPr>
        <p:spPr>
          <a:xfrm>
            <a:off x="2233614" y="3127375"/>
            <a:ext cx="1863725" cy="1225550"/>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main</a:t>
            </a:r>
          </a:p>
        </p:txBody>
      </p:sp>
      <p:sp>
        <p:nvSpPr>
          <p:cNvPr id="61" name="Rectangle 60"/>
          <p:cNvSpPr/>
          <p:nvPr/>
        </p:nvSpPr>
        <p:spPr>
          <a:xfrm>
            <a:off x="6994526" y="35337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9479" name="TextBox 61"/>
          <p:cNvSpPr txBox="1">
            <a:spLocks noChangeArrowheads="1"/>
          </p:cNvSpPr>
          <p:nvPr/>
        </p:nvSpPr>
        <p:spPr bwMode="auto">
          <a:xfrm>
            <a:off x="6427788" y="3433763"/>
            <a:ext cx="652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$13</a:t>
            </a:r>
          </a:p>
        </p:txBody>
      </p:sp>
      <p:sp>
        <p:nvSpPr>
          <p:cNvPr id="63" name="Rectangle 62"/>
          <p:cNvSpPr/>
          <p:nvPr/>
        </p:nvSpPr>
        <p:spPr>
          <a:xfrm>
            <a:off x="6999289" y="3043239"/>
            <a:ext cx="1101725"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9481" name="TextBox 63"/>
          <p:cNvSpPr txBox="1">
            <a:spLocks noChangeArrowheads="1"/>
          </p:cNvSpPr>
          <p:nvPr/>
        </p:nvSpPr>
        <p:spPr bwMode="auto">
          <a:xfrm>
            <a:off x="6430963" y="2943226"/>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$12</a:t>
            </a:r>
          </a:p>
        </p:txBody>
      </p:sp>
      <p:sp>
        <p:nvSpPr>
          <p:cNvPr id="65" name="Rectangle 64"/>
          <p:cNvSpPr/>
          <p:nvPr/>
        </p:nvSpPr>
        <p:spPr>
          <a:xfrm>
            <a:off x="6983414" y="3983039"/>
            <a:ext cx="1100137"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19483" name="TextBox 65"/>
          <p:cNvSpPr txBox="1">
            <a:spLocks noChangeArrowheads="1"/>
          </p:cNvSpPr>
          <p:nvPr/>
        </p:nvSpPr>
        <p:spPr bwMode="auto">
          <a:xfrm>
            <a:off x="6415088" y="3883026"/>
            <a:ext cx="65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$14</a:t>
            </a:r>
          </a:p>
        </p:txBody>
      </p:sp>
      <p:grpSp>
        <p:nvGrpSpPr>
          <p:cNvPr id="13" name="Group 71"/>
          <p:cNvGrpSpPr>
            <a:grpSpLocks/>
          </p:cNvGrpSpPr>
          <p:nvPr/>
        </p:nvGrpSpPr>
        <p:grpSpPr bwMode="auto">
          <a:xfrm>
            <a:off x="4097339" y="542925"/>
            <a:ext cx="4395787" cy="1290638"/>
            <a:chOff x="2573104" y="543555"/>
            <a:chExt cx="4395730" cy="1289413"/>
          </a:xfrm>
        </p:grpSpPr>
        <p:cxnSp>
          <p:nvCxnSpPr>
            <p:cNvPr id="75" name="Shape 70"/>
            <p:cNvCxnSpPr>
              <a:stCxn id="11" idx="1"/>
              <a:endCxn id="57" idx="3"/>
            </p:cNvCxnSpPr>
            <p:nvPr/>
          </p:nvCxnSpPr>
          <p:spPr>
            <a:xfrm rot="10800000" flipV="1">
              <a:off x="2573104" y="1154163"/>
              <a:ext cx="4395730" cy="678805"/>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491" name="TextBox 77"/>
            <p:cNvSpPr txBox="1">
              <a:spLocks noChangeArrowheads="1"/>
            </p:cNvSpPr>
            <p:nvPr/>
          </p:nvSpPr>
          <p:spPr bwMode="auto">
            <a:xfrm>
              <a:off x="2820514" y="543555"/>
              <a:ext cx="1365728"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Read</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Keyboard</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Data</a:t>
              </a:r>
            </a:p>
          </p:txBody>
        </p:sp>
      </p:grpSp>
      <p:grpSp>
        <p:nvGrpSpPr>
          <p:cNvPr id="14" name="Group 69"/>
          <p:cNvGrpSpPr>
            <a:grpSpLocks/>
          </p:cNvGrpSpPr>
          <p:nvPr/>
        </p:nvGrpSpPr>
        <p:grpSpPr bwMode="auto">
          <a:xfrm>
            <a:off x="3916363" y="1833563"/>
            <a:ext cx="2514600" cy="1700212"/>
            <a:chOff x="2391671" y="1832968"/>
            <a:chExt cx="2515913" cy="1700754"/>
          </a:xfrm>
        </p:grpSpPr>
        <p:cxnSp>
          <p:nvCxnSpPr>
            <p:cNvPr id="71" name="Shape 70"/>
            <p:cNvCxnSpPr>
              <a:endCxn id="57" idx="3"/>
            </p:cNvCxnSpPr>
            <p:nvPr/>
          </p:nvCxnSpPr>
          <p:spPr>
            <a:xfrm rot="10800000">
              <a:off x="2572740" y="1832968"/>
              <a:ext cx="2334844" cy="1700754"/>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489" name="TextBox 66"/>
            <p:cNvSpPr txBox="1">
              <a:spLocks noChangeArrowheads="1"/>
            </p:cNvSpPr>
            <p:nvPr/>
          </p:nvSpPr>
          <p:spPr bwMode="auto">
            <a:xfrm>
              <a:off x="2391671" y="2307101"/>
              <a:ext cx="13657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Keyboard</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Interrupt</a:t>
              </a:r>
            </a:p>
          </p:txBody>
        </p:sp>
      </p:grpSp>
    </p:spTree>
    <p:extLst>
      <p:ext uri="{BB962C8B-B14F-4D97-AF65-F5344CB8AC3E}">
        <p14:creationId xmlns:p14="http://schemas.microsoft.com/office/powerpoint/2010/main" val="2085530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Group 30"/>
          <p:cNvGrpSpPr>
            <a:grpSpLocks/>
          </p:cNvGrpSpPr>
          <p:nvPr/>
        </p:nvGrpSpPr>
        <p:grpSpPr bwMode="auto">
          <a:xfrm>
            <a:off x="6122989" y="136525"/>
            <a:ext cx="4200525" cy="1608138"/>
            <a:chOff x="4802916" y="1220663"/>
            <a:chExt cx="4200474" cy="1607927"/>
          </a:xfrm>
        </p:grpSpPr>
        <p:grpSp>
          <p:nvGrpSpPr>
            <p:cNvPr id="20535" name="Group 16"/>
            <p:cNvGrpSpPr>
              <a:grpSpLocks/>
            </p:cNvGrpSpPr>
            <p:nvPr/>
          </p:nvGrpSpPr>
          <p:grpSpPr bwMode="auto">
            <a:xfrm>
              <a:off x="4802916" y="1319633"/>
              <a:ext cx="4200474" cy="1508957"/>
              <a:chOff x="4802916" y="1319633"/>
              <a:chExt cx="4200474" cy="1508957"/>
            </a:xfrm>
          </p:grpSpPr>
          <p:sp>
            <p:nvSpPr>
              <p:cNvPr id="16" name="Rectangle 15"/>
              <p:cNvSpPr>
                <a:spLocks noChangeArrowheads="1"/>
              </p:cNvSpPr>
              <p:nvPr/>
            </p:nvSpPr>
            <p:spPr bwMode="auto">
              <a:xfrm>
                <a:off x="4802916" y="1319075"/>
                <a:ext cx="4200474" cy="150951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57200">
                  <a:defRPr/>
                </a:pPr>
                <a:endParaRPr lang="en-US">
                  <a:solidFill>
                    <a:prstClr val="black"/>
                  </a:solidFill>
                  <a:latin typeface="Calibri"/>
                  <a:ea typeface="ＭＳ Ｐゴシック" panose="020B0600070205080204" pitchFamily="34" charset="-128"/>
                </a:endParaRPr>
              </a:p>
            </p:txBody>
          </p:sp>
          <p:grpSp>
            <p:nvGrpSpPr>
              <p:cNvPr id="20538" name="Group 14"/>
              <p:cNvGrpSpPr>
                <a:grpSpLocks/>
              </p:cNvGrpSpPr>
              <p:nvPr/>
            </p:nvGrpSpPr>
            <p:grpSpPr bwMode="auto">
              <a:xfrm>
                <a:off x="5050031" y="1617289"/>
                <a:ext cx="1734671" cy="1181532"/>
                <a:chOff x="6119368" y="1646334"/>
                <a:chExt cx="1734671" cy="1181532"/>
              </a:xfrm>
            </p:grpSpPr>
            <p:sp>
              <p:nvSpPr>
                <p:cNvPr id="7" name="Rectangle 6"/>
                <p:cNvSpPr/>
                <p:nvPr/>
              </p:nvSpPr>
              <p:spPr>
                <a:xfrm>
                  <a:off x="6169111" y="2048116"/>
                  <a:ext cx="1598594"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20544" name="TextBox 8"/>
                <p:cNvSpPr txBox="1">
                  <a:spLocks noChangeArrowheads="1"/>
                </p:cNvSpPr>
                <p:nvPr/>
              </p:nvSpPr>
              <p:spPr bwMode="auto">
                <a:xfrm>
                  <a:off x="6119368" y="1646334"/>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0000</a:t>
                  </a:r>
                </a:p>
              </p:txBody>
            </p:sp>
            <p:sp>
              <p:nvSpPr>
                <p:cNvPr id="20545" name="TextBox 9"/>
                <p:cNvSpPr txBox="1">
                  <a:spLocks noChangeArrowheads="1"/>
                </p:cNvSpPr>
                <p:nvPr/>
              </p:nvSpPr>
              <p:spPr bwMode="auto">
                <a:xfrm>
                  <a:off x="6168850" y="2458534"/>
                  <a:ext cx="16851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Control Register</a:t>
                  </a:r>
                </a:p>
              </p:txBody>
            </p:sp>
          </p:grpSp>
          <p:grpSp>
            <p:nvGrpSpPr>
              <p:cNvPr id="20539" name="Group 13"/>
              <p:cNvGrpSpPr>
                <a:grpSpLocks/>
              </p:cNvGrpSpPr>
              <p:nvPr/>
            </p:nvGrpSpPr>
            <p:grpSpPr bwMode="auto">
              <a:xfrm>
                <a:off x="7139544" y="1630563"/>
                <a:ext cx="1632930" cy="1181532"/>
                <a:chOff x="7310890" y="1812008"/>
                <a:chExt cx="1632930" cy="1181532"/>
              </a:xfrm>
            </p:grpSpPr>
            <p:sp>
              <p:nvSpPr>
                <p:cNvPr id="11" name="Rectangle 10"/>
                <p:cNvSpPr/>
                <p:nvPr/>
              </p:nvSpPr>
              <p:spPr>
                <a:xfrm>
                  <a:off x="7344371" y="2214801"/>
                  <a:ext cx="1600180"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20541" name="TextBox 11"/>
                <p:cNvSpPr txBox="1">
                  <a:spLocks noChangeArrowheads="1"/>
                </p:cNvSpPr>
                <p:nvPr/>
              </p:nvSpPr>
              <p:spPr bwMode="auto">
                <a:xfrm>
                  <a:off x="7310890" y="1812008"/>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0004</a:t>
                  </a:r>
                </a:p>
              </p:txBody>
            </p:sp>
            <p:sp>
              <p:nvSpPr>
                <p:cNvPr id="20542" name="TextBox 12"/>
                <p:cNvSpPr txBox="1">
                  <a:spLocks noChangeArrowheads="1"/>
                </p:cNvSpPr>
                <p:nvPr/>
              </p:nvSpPr>
              <p:spPr bwMode="auto">
                <a:xfrm>
                  <a:off x="7343878" y="2624208"/>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Data Register</a:t>
                  </a:r>
                </a:p>
              </p:txBody>
            </p:sp>
          </p:grpSp>
        </p:grpSp>
        <p:sp>
          <p:nvSpPr>
            <p:cNvPr id="20536" name="TextBox 27"/>
            <p:cNvSpPr txBox="1">
              <a:spLocks noChangeArrowheads="1"/>
            </p:cNvSpPr>
            <p:nvPr/>
          </p:nvSpPr>
          <p:spPr bwMode="auto">
            <a:xfrm>
              <a:off x="6174471" y="1220663"/>
              <a:ext cx="156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Keyboard</a:t>
              </a:r>
            </a:p>
          </p:txBody>
        </p:sp>
      </p:grpSp>
      <p:sp>
        <p:nvSpPr>
          <p:cNvPr id="40" name="Rectangle 39"/>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000</a:t>
            </a:r>
          </a:p>
        </p:txBody>
      </p:sp>
      <p:sp>
        <p:nvSpPr>
          <p:cNvPr id="41" name="Rectangle 40"/>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001</a:t>
            </a:r>
          </a:p>
        </p:txBody>
      </p:sp>
      <p:sp>
        <p:nvSpPr>
          <p:cNvPr id="42" name="Rectangle 41"/>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010</a:t>
            </a:r>
          </a:p>
        </p:txBody>
      </p:sp>
      <p:sp>
        <p:nvSpPr>
          <p:cNvPr id="44" name="Rectangle 43"/>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011</a:t>
            </a:r>
          </a:p>
        </p:txBody>
      </p:sp>
      <p:sp>
        <p:nvSpPr>
          <p:cNvPr id="45" name="Rectangle 44"/>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100</a:t>
            </a:r>
          </a:p>
        </p:txBody>
      </p:sp>
      <p:sp>
        <p:nvSpPr>
          <p:cNvPr id="46" name="Rectangle 45"/>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101</a:t>
            </a:r>
          </a:p>
        </p:txBody>
      </p:sp>
      <p:sp>
        <p:nvSpPr>
          <p:cNvPr id="47" name="Rectangle 46"/>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110</a:t>
            </a:r>
          </a:p>
        </p:txBody>
      </p:sp>
      <p:sp>
        <p:nvSpPr>
          <p:cNvPr id="48" name="Rectangle 47"/>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111</a:t>
            </a:r>
          </a:p>
        </p:txBody>
      </p:sp>
      <p:sp>
        <p:nvSpPr>
          <p:cNvPr id="49" name="Rectangle 48"/>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000</a:t>
            </a:r>
          </a:p>
        </p:txBody>
      </p:sp>
      <p:sp>
        <p:nvSpPr>
          <p:cNvPr id="50" name="Rectangle 49"/>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001</a:t>
            </a:r>
          </a:p>
        </p:txBody>
      </p:sp>
      <p:sp>
        <p:nvSpPr>
          <p:cNvPr id="51" name="Rectangle 50"/>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010</a:t>
            </a:r>
          </a:p>
        </p:txBody>
      </p:sp>
      <p:sp>
        <p:nvSpPr>
          <p:cNvPr id="52" name="Rectangle 51"/>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011</a:t>
            </a:r>
          </a:p>
        </p:txBody>
      </p:sp>
      <p:sp>
        <p:nvSpPr>
          <p:cNvPr id="53" name="Rectangle 52"/>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100</a:t>
            </a:r>
          </a:p>
        </p:txBody>
      </p:sp>
      <p:sp>
        <p:nvSpPr>
          <p:cNvPr id="54" name="Rectangle 53"/>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101</a:t>
            </a:r>
          </a:p>
        </p:txBody>
      </p:sp>
      <p:sp>
        <p:nvSpPr>
          <p:cNvPr id="55" name="Rectangle 54"/>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110</a:t>
            </a:r>
          </a:p>
        </p:txBody>
      </p:sp>
      <p:grpSp>
        <p:nvGrpSpPr>
          <p:cNvPr id="20498" name="Group 59"/>
          <p:cNvGrpSpPr>
            <a:grpSpLocks/>
          </p:cNvGrpSpPr>
          <p:nvPr/>
        </p:nvGrpSpPr>
        <p:grpSpPr bwMode="auto">
          <a:xfrm>
            <a:off x="6392863" y="2444750"/>
            <a:ext cx="3903662" cy="2033588"/>
            <a:chOff x="5099513" y="4738419"/>
            <a:chExt cx="3903877" cy="2033538"/>
          </a:xfrm>
        </p:grpSpPr>
        <p:sp>
          <p:nvSpPr>
            <p:cNvPr id="33" name="Rectangle 32"/>
            <p:cNvSpPr/>
            <p:nvPr/>
          </p:nvSpPr>
          <p:spPr>
            <a:xfrm>
              <a:off x="5099513" y="4816205"/>
              <a:ext cx="3903877" cy="1955752"/>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dirty="0">
                <a:solidFill>
                  <a:prstClr val="black"/>
                </a:solidFill>
                <a:latin typeface="Calibri"/>
              </a:endParaRPr>
            </a:p>
          </p:txBody>
        </p:sp>
        <p:sp>
          <p:nvSpPr>
            <p:cNvPr id="20519" name="TextBox 33"/>
            <p:cNvSpPr txBox="1">
              <a:spLocks noChangeArrowheads="1"/>
            </p:cNvSpPr>
            <p:nvPr/>
          </p:nvSpPr>
          <p:spPr bwMode="auto">
            <a:xfrm>
              <a:off x="5893738" y="4738419"/>
              <a:ext cx="22519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Coprocessor 0</a:t>
              </a:r>
            </a:p>
          </p:txBody>
        </p:sp>
        <p:sp>
          <p:nvSpPr>
            <p:cNvPr id="35" name="Rectangle 34"/>
            <p:cNvSpPr/>
            <p:nvPr/>
          </p:nvSpPr>
          <p:spPr>
            <a:xfrm>
              <a:off x="767775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36" name="Rectangle 35"/>
            <p:cNvSpPr/>
            <p:nvPr/>
          </p:nvSpPr>
          <p:spPr>
            <a:xfrm>
              <a:off x="7677755" y="6284606"/>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0522" name="TextBox 36"/>
            <p:cNvSpPr txBox="1">
              <a:spLocks noChangeArrowheads="1"/>
            </p:cNvSpPr>
            <p:nvPr/>
          </p:nvSpPr>
          <p:spPr bwMode="auto">
            <a:xfrm>
              <a:off x="7221375" y="5735284"/>
              <a:ext cx="496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$9</a:t>
              </a:r>
            </a:p>
          </p:txBody>
        </p:sp>
        <p:sp>
          <p:nvSpPr>
            <p:cNvPr id="20523" name="TextBox 37"/>
            <p:cNvSpPr txBox="1">
              <a:spLocks noChangeArrowheads="1"/>
            </p:cNvSpPr>
            <p:nvPr/>
          </p:nvSpPr>
          <p:spPr bwMode="auto">
            <a:xfrm>
              <a:off x="7109871" y="6184594"/>
              <a:ext cx="652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$11</a:t>
              </a:r>
            </a:p>
          </p:txBody>
        </p:sp>
      </p:grpSp>
      <p:sp>
        <p:nvSpPr>
          <p:cNvPr id="57" name="Rectangle 56"/>
          <p:cNvSpPr/>
          <p:nvPr/>
        </p:nvSpPr>
        <p:spPr>
          <a:xfrm>
            <a:off x="2233614" y="1220788"/>
            <a:ext cx="1863725" cy="122396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Exception</a:t>
            </a:r>
          </a:p>
          <a:p>
            <a:pPr algn="ctr" defTabSz="457200">
              <a:defRPr/>
            </a:pPr>
            <a:r>
              <a:rPr lang="en-US" sz="3200" dirty="0">
                <a:solidFill>
                  <a:srgbClr val="000000"/>
                </a:solidFill>
                <a:latin typeface="Calibri"/>
              </a:rPr>
              <a:t>Handler</a:t>
            </a:r>
          </a:p>
        </p:txBody>
      </p:sp>
      <p:sp>
        <p:nvSpPr>
          <p:cNvPr id="58" name="Rectangle 57"/>
          <p:cNvSpPr/>
          <p:nvPr/>
        </p:nvSpPr>
        <p:spPr>
          <a:xfrm>
            <a:off x="2233614" y="3127375"/>
            <a:ext cx="1863725" cy="1225550"/>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main</a:t>
            </a:r>
          </a:p>
        </p:txBody>
      </p:sp>
      <p:sp>
        <p:nvSpPr>
          <p:cNvPr id="61" name="Rectangle 60"/>
          <p:cNvSpPr/>
          <p:nvPr/>
        </p:nvSpPr>
        <p:spPr>
          <a:xfrm>
            <a:off x="6994526" y="35337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0503" name="TextBox 61"/>
          <p:cNvSpPr txBox="1">
            <a:spLocks noChangeArrowheads="1"/>
          </p:cNvSpPr>
          <p:nvPr/>
        </p:nvSpPr>
        <p:spPr bwMode="auto">
          <a:xfrm>
            <a:off x="6427788" y="3433763"/>
            <a:ext cx="652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$13</a:t>
            </a:r>
          </a:p>
        </p:txBody>
      </p:sp>
      <p:sp>
        <p:nvSpPr>
          <p:cNvPr id="63" name="Rectangle 62"/>
          <p:cNvSpPr/>
          <p:nvPr/>
        </p:nvSpPr>
        <p:spPr>
          <a:xfrm>
            <a:off x="6999289" y="3043239"/>
            <a:ext cx="1101725"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0505" name="TextBox 63"/>
          <p:cNvSpPr txBox="1">
            <a:spLocks noChangeArrowheads="1"/>
          </p:cNvSpPr>
          <p:nvPr/>
        </p:nvSpPr>
        <p:spPr bwMode="auto">
          <a:xfrm>
            <a:off x="6430963" y="2943226"/>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$12</a:t>
            </a:r>
          </a:p>
        </p:txBody>
      </p:sp>
      <p:sp>
        <p:nvSpPr>
          <p:cNvPr id="65" name="Rectangle 64"/>
          <p:cNvSpPr/>
          <p:nvPr/>
        </p:nvSpPr>
        <p:spPr>
          <a:xfrm>
            <a:off x="6983414" y="3983039"/>
            <a:ext cx="1100137"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0507" name="TextBox 65"/>
          <p:cNvSpPr txBox="1">
            <a:spLocks noChangeArrowheads="1"/>
          </p:cNvSpPr>
          <p:nvPr/>
        </p:nvSpPr>
        <p:spPr bwMode="auto">
          <a:xfrm>
            <a:off x="6415088" y="3883026"/>
            <a:ext cx="65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$14</a:t>
            </a:r>
          </a:p>
        </p:txBody>
      </p:sp>
      <p:sp>
        <p:nvSpPr>
          <p:cNvPr id="20508" name="TextBox 79"/>
          <p:cNvSpPr txBox="1">
            <a:spLocks noChangeArrowheads="1"/>
          </p:cNvSpPr>
          <p:nvPr/>
        </p:nvSpPr>
        <p:spPr bwMode="auto">
          <a:xfrm>
            <a:off x="1992313" y="136526"/>
            <a:ext cx="2609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457200" eaLnBrk="1" fontAlgn="base" hangingPunct="1">
              <a:spcBef>
                <a:spcPct val="0"/>
              </a:spcBef>
              <a:spcAft>
                <a:spcPct val="0"/>
              </a:spcAft>
            </a:pPr>
            <a:r>
              <a:rPr lang="en-US" altLang="en-US" sz="1800">
                <a:solidFill>
                  <a:prstClr val="black"/>
                </a:solidFill>
                <a:latin typeface="Calibri" panose="020F0502020204030204" pitchFamily="34" charset="0"/>
              </a:rPr>
              <a:t>Is it</a:t>
            </a:r>
            <a:r>
              <a:rPr lang="en-US" altLang="ja-JP" sz="1800">
                <a:solidFill>
                  <a:prstClr val="black"/>
                </a:solidFill>
                <a:latin typeface="Calibri" panose="020F0502020204030204" pitchFamily="34" charset="0"/>
              </a:rPr>
              <a:t>  </a:t>
            </a:r>
            <a:r>
              <a:rPr lang="ja-JP" altLang="en-US" sz="1800">
                <a:solidFill>
                  <a:prstClr val="black"/>
                </a:solidFill>
                <a:latin typeface="Calibri" panose="020F0502020204030204" pitchFamily="34" charset="0"/>
              </a:rPr>
              <a:t>“</a:t>
            </a:r>
            <a:r>
              <a:rPr lang="en-US" altLang="ja-JP" sz="1800">
                <a:solidFill>
                  <a:prstClr val="black"/>
                </a:solidFill>
                <a:latin typeface="Calibri" panose="020F0502020204030204" pitchFamily="34" charset="0"/>
              </a:rPr>
              <a:t>q</a:t>
            </a:r>
            <a:r>
              <a:rPr lang="ja-JP" altLang="en-US" sz="1800">
                <a:solidFill>
                  <a:prstClr val="black"/>
                </a:solidFill>
                <a:latin typeface="Calibri" panose="020F0502020204030204" pitchFamily="34" charset="0"/>
              </a:rPr>
              <a:t>”</a:t>
            </a:r>
            <a:r>
              <a:rPr lang="en-US" altLang="ja-JP" sz="1800">
                <a:solidFill>
                  <a:prstClr val="black"/>
                </a:solidFill>
                <a:latin typeface="Calibri" panose="020F0502020204030204" pitchFamily="34" charset="0"/>
              </a:rPr>
              <a:t>, something else?</a:t>
            </a:r>
          </a:p>
          <a:p>
            <a:pPr algn="ctr" defTabSz="457200" eaLnBrk="1" fontAlgn="base" hangingPunct="1">
              <a:spcBef>
                <a:spcPct val="0"/>
              </a:spcBef>
              <a:spcAft>
                <a:spcPct val="0"/>
              </a:spcAft>
            </a:pPr>
            <a:r>
              <a:rPr lang="en-US" altLang="en-US" sz="1800">
                <a:solidFill>
                  <a:prstClr val="black"/>
                </a:solidFill>
                <a:latin typeface="Calibri" panose="020F0502020204030204" pitchFamily="34" charset="0"/>
              </a:rPr>
              <a:t>Do the right thing.</a:t>
            </a:r>
          </a:p>
        </p:txBody>
      </p:sp>
      <p:cxnSp>
        <p:nvCxnSpPr>
          <p:cNvPr id="82" name="Straight Connector 81"/>
          <p:cNvCxnSpPr>
            <a:endCxn id="20508" idx="2"/>
          </p:cNvCxnSpPr>
          <p:nvPr/>
        </p:nvCxnSpPr>
        <p:spPr>
          <a:xfrm flipV="1">
            <a:off x="3124200" y="782638"/>
            <a:ext cx="173038" cy="57785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3" name="Group 97"/>
          <p:cNvGrpSpPr>
            <a:grpSpLocks/>
          </p:cNvGrpSpPr>
          <p:nvPr/>
        </p:nvGrpSpPr>
        <p:grpSpPr bwMode="auto">
          <a:xfrm>
            <a:off x="4097338" y="542925"/>
            <a:ext cx="2322512" cy="1290638"/>
            <a:chOff x="2573104" y="543555"/>
            <a:chExt cx="2322711" cy="1289413"/>
          </a:xfrm>
        </p:grpSpPr>
        <p:cxnSp>
          <p:nvCxnSpPr>
            <p:cNvPr id="84" name="Curved Connector 83"/>
            <p:cNvCxnSpPr>
              <a:stCxn id="57" idx="3"/>
            </p:cNvCxnSpPr>
            <p:nvPr/>
          </p:nvCxnSpPr>
          <p:spPr>
            <a:xfrm flipV="1">
              <a:off x="2573104" y="1141475"/>
              <a:ext cx="2322711" cy="691493"/>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517" name="TextBox 85"/>
            <p:cNvSpPr txBox="1">
              <a:spLocks noChangeArrowheads="1"/>
            </p:cNvSpPr>
            <p:nvPr/>
          </p:nvSpPr>
          <p:spPr bwMode="auto">
            <a:xfrm>
              <a:off x="2820514" y="543555"/>
              <a:ext cx="144147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Re-enable</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Keyboard</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Interrupts</a:t>
              </a:r>
            </a:p>
          </p:txBody>
        </p:sp>
      </p:grpSp>
      <p:grpSp>
        <p:nvGrpSpPr>
          <p:cNvPr id="14" name="Group 96"/>
          <p:cNvGrpSpPr>
            <a:grpSpLocks/>
          </p:cNvGrpSpPr>
          <p:nvPr/>
        </p:nvGrpSpPr>
        <p:grpSpPr bwMode="auto">
          <a:xfrm>
            <a:off x="4097339" y="1833563"/>
            <a:ext cx="2333625" cy="2201862"/>
            <a:chOff x="2573104" y="1832968"/>
            <a:chExt cx="2334479" cy="2201731"/>
          </a:xfrm>
        </p:grpSpPr>
        <p:cxnSp>
          <p:nvCxnSpPr>
            <p:cNvPr id="87" name="Curved Connector 86"/>
            <p:cNvCxnSpPr>
              <a:stCxn id="57" idx="3"/>
              <a:endCxn id="20505" idx="1"/>
            </p:cNvCxnSpPr>
            <p:nvPr/>
          </p:nvCxnSpPr>
          <p:spPr>
            <a:xfrm>
              <a:off x="2573104" y="1832968"/>
              <a:ext cx="2334479" cy="1339770"/>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515" name="TextBox 93"/>
            <p:cNvSpPr txBox="1">
              <a:spLocks noChangeArrowheads="1"/>
            </p:cNvSpPr>
            <p:nvPr/>
          </p:nvSpPr>
          <p:spPr bwMode="auto">
            <a:xfrm>
              <a:off x="2809753" y="2095707"/>
              <a:ext cx="119215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Reset</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Status</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and </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Cause</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Register</a:t>
              </a:r>
            </a:p>
          </p:txBody>
        </p:sp>
      </p:grpSp>
    </p:spTree>
    <p:extLst>
      <p:ext uri="{BB962C8B-B14F-4D97-AF65-F5344CB8AC3E}">
        <p14:creationId xmlns:p14="http://schemas.microsoft.com/office/powerpoint/2010/main" val="2599639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30"/>
          <p:cNvGrpSpPr>
            <a:grpSpLocks/>
          </p:cNvGrpSpPr>
          <p:nvPr/>
        </p:nvGrpSpPr>
        <p:grpSpPr bwMode="auto">
          <a:xfrm>
            <a:off x="6122989" y="136525"/>
            <a:ext cx="4200525" cy="1608138"/>
            <a:chOff x="4802916" y="1220663"/>
            <a:chExt cx="4200474" cy="1607927"/>
          </a:xfrm>
        </p:grpSpPr>
        <p:grpSp>
          <p:nvGrpSpPr>
            <p:cNvPr id="21563" name="Group 16"/>
            <p:cNvGrpSpPr>
              <a:grpSpLocks/>
            </p:cNvGrpSpPr>
            <p:nvPr/>
          </p:nvGrpSpPr>
          <p:grpSpPr bwMode="auto">
            <a:xfrm>
              <a:off x="4802916" y="1319633"/>
              <a:ext cx="4200474" cy="1508957"/>
              <a:chOff x="4802916" y="1319633"/>
              <a:chExt cx="4200474" cy="1508957"/>
            </a:xfrm>
          </p:grpSpPr>
          <p:sp>
            <p:nvSpPr>
              <p:cNvPr id="16" name="Rectangle 15"/>
              <p:cNvSpPr>
                <a:spLocks noChangeArrowheads="1"/>
              </p:cNvSpPr>
              <p:nvPr/>
            </p:nvSpPr>
            <p:spPr bwMode="auto">
              <a:xfrm>
                <a:off x="4802916" y="1319075"/>
                <a:ext cx="4200474" cy="150951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57200">
                  <a:defRPr/>
                </a:pPr>
                <a:endParaRPr lang="en-US">
                  <a:solidFill>
                    <a:prstClr val="black"/>
                  </a:solidFill>
                  <a:latin typeface="Calibri"/>
                  <a:ea typeface="ＭＳ Ｐゴシック" panose="020B0600070205080204" pitchFamily="34" charset="-128"/>
                </a:endParaRPr>
              </a:p>
            </p:txBody>
          </p:sp>
          <p:grpSp>
            <p:nvGrpSpPr>
              <p:cNvPr id="21566" name="Group 14"/>
              <p:cNvGrpSpPr>
                <a:grpSpLocks/>
              </p:cNvGrpSpPr>
              <p:nvPr/>
            </p:nvGrpSpPr>
            <p:grpSpPr bwMode="auto">
              <a:xfrm>
                <a:off x="5050031" y="1617289"/>
                <a:ext cx="1734671" cy="1181532"/>
                <a:chOff x="6119368" y="1646334"/>
                <a:chExt cx="1734671" cy="1181532"/>
              </a:xfrm>
            </p:grpSpPr>
            <p:sp>
              <p:nvSpPr>
                <p:cNvPr id="7" name="Rectangle 6"/>
                <p:cNvSpPr/>
                <p:nvPr/>
              </p:nvSpPr>
              <p:spPr>
                <a:xfrm>
                  <a:off x="6169111" y="2048116"/>
                  <a:ext cx="1598594"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21572" name="TextBox 8"/>
                <p:cNvSpPr txBox="1">
                  <a:spLocks noChangeArrowheads="1"/>
                </p:cNvSpPr>
                <p:nvPr/>
              </p:nvSpPr>
              <p:spPr bwMode="auto">
                <a:xfrm>
                  <a:off x="6119368" y="1646334"/>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0000</a:t>
                  </a:r>
                </a:p>
              </p:txBody>
            </p:sp>
            <p:sp>
              <p:nvSpPr>
                <p:cNvPr id="21573" name="TextBox 9"/>
                <p:cNvSpPr txBox="1">
                  <a:spLocks noChangeArrowheads="1"/>
                </p:cNvSpPr>
                <p:nvPr/>
              </p:nvSpPr>
              <p:spPr bwMode="auto">
                <a:xfrm>
                  <a:off x="6168850" y="2458534"/>
                  <a:ext cx="16851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Control Register</a:t>
                  </a:r>
                </a:p>
              </p:txBody>
            </p:sp>
          </p:grpSp>
          <p:grpSp>
            <p:nvGrpSpPr>
              <p:cNvPr id="21567" name="Group 13"/>
              <p:cNvGrpSpPr>
                <a:grpSpLocks/>
              </p:cNvGrpSpPr>
              <p:nvPr/>
            </p:nvGrpSpPr>
            <p:grpSpPr bwMode="auto">
              <a:xfrm>
                <a:off x="7139544" y="1630563"/>
                <a:ext cx="1632930" cy="1181532"/>
                <a:chOff x="7310890" y="1812008"/>
                <a:chExt cx="1632930" cy="1181532"/>
              </a:xfrm>
            </p:grpSpPr>
            <p:sp>
              <p:nvSpPr>
                <p:cNvPr id="11" name="Rectangle 10"/>
                <p:cNvSpPr/>
                <p:nvPr/>
              </p:nvSpPr>
              <p:spPr>
                <a:xfrm>
                  <a:off x="7344371" y="2214801"/>
                  <a:ext cx="1600180" cy="412696"/>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a:solidFill>
                      <a:prstClr val="black"/>
                    </a:solidFill>
                    <a:latin typeface="Calibri"/>
                  </a:endParaRPr>
                </a:p>
              </p:txBody>
            </p:sp>
            <p:sp>
              <p:nvSpPr>
                <p:cNvPr id="21569" name="TextBox 11"/>
                <p:cNvSpPr txBox="1">
                  <a:spLocks noChangeArrowheads="1"/>
                </p:cNvSpPr>
                <p:nvPr/>
              </p:nvSpPr>
              <p:spPr bwMode="auto">
                <a:xfrm>
                  <a:off x="7310890" y="1812008"/>
                  <a:ext cx="1523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0xffff 0004</a:t>
                  </a:r>
                </a:p>
              </p:txBody>
            </p:sp>
            <p:sp>
              <p:nvSpPr>
                <p:cNvPr id="21570" name="TextBox 12"/>
                <p:cNvSpPr txBox="1">
                  <a:spLocks noChangeArrowheads="1"/>
                </p:cNvSpPr>
                <p:nvPr/>
              </p:nvSpPr>
              <p:spPr bwMode="auto">
                <a:xfrm>
                  <a:off x="7343878" y="2624208"/>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1800">
                      <a:solidFill>
                        <a:prstClr val="black"/>
                      </a:solidFill>
                      <a:latin typeface="Calibri" panose="020F0502020204030204" pitchFamily="34" charset="0"/>
                    </a:rPr>
                    <a:t>Data Register</a:t>
                  </a:r>
                </a:p>
              </p:txBody>
            </p:sp>
          </p:grpSp>
        </p:grpSp>
        <p:sp>
          <p:nvSpPr>
            <p:cNvPr id="21564" name="TextBox 27"/>
            <p:cNvSpPr txBox="1">
              <a:spLocks noChangeArrowheads="1"/>
            </p:cNvSpPr>
            <p:nvPr/>
          </p:nvSpPr>
          <p:spPr bwMode="auto">
            <a:xfrm>
              <a:off x="6174471" y="1220663"/>
              <a:ext cx="156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Keyboard</a:t>
              </a:r>
            </a:p>
          </p:txBody>
        </p:sp>
      </p:grpSp>
      <p:sp>
        <p:nvSpPr>
          <p:cNvPr id="40" name="Rectangle 39"/>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000</a:t>
            </a:r>
          </a:p>
        </p:txBody>
      </p:sp>
      <p:sp>
        <p:nvSpPr>
          <p:cNvPr id="41" name="Rectangle 40"/>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001</a:t>
            </a:r>
          </a:p>
        </p:txBody>
      </p:sp>
      <p:sp>
        <p:nvSpPr>
          <p:cNvPr id="42" name="Rectangle 41"/>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010</a:t>
            </a:r>
          </a:p>
        </p:txBody>
      </p:sp>
      <p:sp>
        <p:nvSpPr>
          <p:cNvPr id="44" name="Rectangle 43"/>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011</a:t>
            </a:r>
          </a:p>
        </p:txBody>
      </p:sp>
      <p:sp>
        <p:nvSpPr>
          <p:cNvPr id="45" name="Rectangle 44"/>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100</a:t>
            </a:r>
          </a:p>
        </p:txBody>
      </p:sp>
      <p:sp>
        <p:nvSpPr>
          <p:cNvPr id="46" name="Rectangle 45"/>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101</a:t>
            </a:r>
          </a:p>
        </p:txBody>
      </p:sp>
      <p:sp>
        <p:nvSpPr>
          <p:cNvPr id="47" name="Rectangle 46"/>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110</a:t>
            </a:r>
          </a:p>
        </p:txBody>
      </p:sp>
      <p:sp>
        <p:nvSpPr>
          <p:cNvPr id="48" name="Rectangle 47"/>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111</a:t>
            </a:r>
          </a:p>
        </p:txBody>
      </p:sp>
      <p:sp>
        <p:nvSpPr>
          <p:cNvPr id="49" name="Rectangle 48"/>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000</a:t>
            </a:r>
          </a:p>
        </p:txBody>
      </p:sp>
      <p:sp>
        <p:nvSpPr>
          <p:cNvPr id="50" name="Rectangle 49"/>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001</a:t>
            </a:r>
          </a:p>
        </p:txBody>
      </p:sp>
      <p:sp>
        <p:nvSpPr>
          <p:cNvPr id="51" name="Rectangle 50"/>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010</a:t>
            </a:r>
          </a:p>
        </p:txBody>
      </p:sp>
      <p:sp>
        <p:nvSpPr>
          <p:cNvPr id="52" name="Rectangle 51"/>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011</a:t>
            </a:r>
          </a:p>
        </p:txBody>
      </p:sp>
      <p:sp>
        <p:nvSpPr>
          <p:cNvPr id="53" name="Rectangle 52"/>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100</a:t>
            </a:r>
          </a:p>
        </p:txBody>
      </p:sp>
      <p:sp>
        <p:nvSpPr>
          <p:cNvPr id="54" name="Rectangle 53"/>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101</a:t>
            </a:r>
          </a:p>
        </p:txBody>
      </p:sp>
      <p:sp>
        <p:nvSpPr>
          <p:cNvPr id="55" name="Rectangle 54"/>
          <p:cNvSpPr/>
          <p:nvPr/>
        </p:nvSpPr>
        <p:spPr>
          <a:xfrm>
            <a:off x="8964614" y="35083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r" defTabSz="457200">
              <a:defRPr/>
            </a:pPr>
            <a:r>
              <a:rPr lang="en-US" sz="2400" dirty="0">
                <a:solidFill>
                  <a:prstClr val="black"/>
                </a:solidFill>
                <a:latin typeface="Calibri"/>
              </a:rPr>
              <a:t>110</a:t>
            </a:r>
          </a:p>
        </p:txBody>
      </p:sp>
      <p:grpSp>
        <p:nvGrpSpPr>
          <p:cNvPr id="21522" name="Group 59"/>
          <p:cNvGrpSpPr>
            <a:grpSpLocks/>
          </p:cNvGrpSpPr>
          <p:nvPr/>
        </p:nvGrpSpPr>
        <p:grpSpPr bwMode="auto">
          <a:xfrm>
            <a:off x="6392863" y="2444750"/>
            <a:ext cx="3903662" cy="2033588"/>
            <a:chOff x="5099513" y="4738419"/>
            <a:chExt cx="3903877" cy="2033538"/>
          </a:xfrm>
        </p:grpSpPr>
        <p:sp>
          <p:nvSpPr>
            <p:cNvPr id="33" name="Rectangle 32"/>
            <p:cNvSpPr/>
            <p:nvPr/>
          </p:nvSpPr>
          <p:spPr>
            <a:xfrm>
              <a:off x="5099513" y="4816205"/>
              <a:ext cx="3903877" cy="1955752"/>
            </a:xfrm>
            <a:prstGeom prst="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defTabSz="457200">
                <a:defRPr/>
              </a:pPr>
              <a:endParaRPr lang="en-US" dirty="0">
                <a:solidFill>
                  <a:prstClr val="black"/>
                </a:solidFill>
                <a:latin typeface="Calibri"/>
              </a:endParaRPr>
            </a:p>
          </p:txBody>
        </p:sp>
        <p:sp>
          <p:nvSpPr>
            <p:cNvPr id="21547" name="TextBox 33"/>
            <p:cNvSpPr txBox="1">
              <a:spLocks noChangeArrowheads="1"/>
            </p:cNvSpPr>
            <p:nvPr/>
          </p:nvSpPr>
          <p:spPr bwMode="auto">
            <a:xfrm>
              <a:off x="5893738" y="4738419"/>
              <a:ext cx="22519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z="2800">
                  <a:solidFill>
                    <a:prstClr val="black"/>
                  </a:solidFill>
                  <a:latin typeface="Calibri" panose="020F0502020204030204" pitchFamily="34" charset="0"/>
                </a:rPr>
                <a:t>Coprocessor 0</a:t>
              </a:r>
            </a:p>
          </p:txBody>
        </p:sp>
        <p:sp>
          <p:nvSpPr>
            <p:cNvPr id="35" name="Rectangle 34"/>
            <p:cNvSpPr/>
            <p:nvPr/>
          </p:nvSpPr>
          <p:spPr>
            <a:xfrm>
              <a:off x="7677755" y="5811543"/>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36" name="Rectangle 35"/>
            <p:cNvSpPr/>
            <p:nvPr/>
          </p:nvSpPr>
          <p:spPr>
            <a:xfrm>
              <a:off x="7677755" y="6284606"/>
              <a:ext cx="1101786" cy="319080"/>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1550" name="TextBox 36"/>
            <p:cNvSpPr txBox="1">
              <a:spLocks noChangeArrowheads="1"/>
            </p:cNvSpPr>
            <p:nvPr/>
          </p:nvSpPr>
          <p:spPr bwMode="auto">
            <a:xfrm>
              <a:off x="7221375" y="5735284"/>
              <a:ext cx="496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$9</a:t>
              </a:r>
            </a:p>
          </p:txBody>
        </p:sp>
        <p:sp>
          <p:nvSpPr>
            <p:cNvPr id="21551" name="TextBox 37"/>
            <p:cNvSpPr txBox="1">
              <a:spLocks noChangeArrowheads="1"/>
            </p:cNvSpPr>
            <p:nvPr/>
          </p:nvSpPr>
          <p:spPr bwMode="auto">
            <a:xfrm>
              <a:off x="7109871" y="6184594"/>
              <a:ext cx="652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$11</a:t>
              </a:r>
            </a:p>
          </p:txBody>
        </p:sp>
      </p:grpSp>
      <p:sp>
        <p:nvSpPr>
          <p:cNvPr id="57" name="Rectangle 56"/>
          <p:cNvSpPr/>
          <p:nvPr/>
        </p:nvSpPr>
        <p:spPr>
          <a:xfrm>
            <a:off x="2233614" y="1220788"/>
            <a:ext cx="1863725" cy="122396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Exception</a:t>
            </a:r>
          </a:p>
          <a:p>
            <a:pPr algn="ctr" defTabSz="457200">
              <a:defRPr/>
            </a:pPr>
            <a:r>
              <a:rPr lang="en-US" sz="3200" dirty="0">
                <a:solidFill>
                  <a:srgbClr val="000000"/>
                </a:solidFill>
                <a:latin typeface="Calibri"/>
              </a:rPr>
              <a:t>Handler</a:t>
            </a:r>
          </a:p>
        </p:txBody>
      </p:sp>
      <p:sp>
        <p:nvSpPr>
          <p:cNvPr id="58" name="Rectangle 57"/>
          <p:cNvSpPr/>
          <p:nvPr/>
        </p:nvSpPr>
        <p:spPr>
          <a:xfrm>
            <a:off x="2233614" y="3127375"/>
            <a:ext cx="1863725" cy="1225550"/>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r>
              <a:rPr lang="en-US" sz="3200" dirty="0">
                <a:solidFill>
                  <a:srgbClr val="000000"/>
                </a:solidFill>
                <a:latin typeface="Calibri"/>
              </a:rPr>
              <a:t>main</a:t>
            </a:r>
          </a:p>
        </p:txBody>
      </p:sp>
      <p:sp>
        <p:nvSpPr>
          <p:cNvPr id="61" name="Rectangle 60"/>
          <p:cNvSpPr/>
          <p:nvPr/>
        </p:nvSpPr>
        <p:spPr>
          <a:xfrm>
            <a:off x="6994526" y="3533775"/>
            <a:ext cx="1101725" cy="319088"/>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1527" name="TextBox 61"/>
          <p:cNvSpPr txBox="1">
            <a:spLocks noChangeArrowheads="1"/>
          </p:cNvSpPr>
          <p:nvPr/>
        </p:nvSpPr>
        <p:spPr bwMode="auto">
          <a:xfrm>
            <a:off x="6427788" y="3433763"/>
            <a:ext cx="652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$13</a:t>
            </a:r>
          </a:p>
        </p:txBody>
      </p:sp>
      <p:sp>
        <p:nvSpPr>
          <p:cNvPr id="63" name="Rectangle 62"/>
          <p:cNvSpPr/>
          <p:nvPr/>
        </p:nvSpPr>
        <p:spPr>
          <a:xfrm>
            <a:off x="6999289" y="3043239"/>
            <a:ext cx="1101725"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1529" name="TextBox 63"/>
          <p:cNvSpPr txBox="1">
            <a:spLocks noChangeArrowheads="1"/>
          </p:cNvSpPr>
          <p:nvPr/>
        </p:nvSpPr>
        <p:spPr bwMode="auto">
          <a:xfrm>
            <a:off x="6430963" y="2943226"/>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$12</a:t>
            </a:r>
          </a:p>
        </p:txBody>
      </p:sp>
      <p:sp>
        <p:nvSpPr>
          <p:cNvPr id="65" name="Rectangle 64"/>
          <p:cNvSpPr/>
          <p:nvPr/>
        </p:nvSpPr>
        <p:spPr>
          <a:xfrm>
            <a:off x="6983414" y="3983039"/>
            <a:ext cx="1100137" cy="319087"/>
          </a:xfrm>
          <a:prstGeom prst="rect">
            <a:avLst/>
          </a:prstGeom>
          <a:effectLst/>
        </p:spPr>
        <p:style>
          <a:lnRef idx="1">
            <a:schemeClr val="accent1"/>
          </a:lnRef>
          <a:fillRef idx="2">
            <a:schemeClr val="accent1"/>
          </a:fillRef>
          <a:effectRef idx="1">
            <a:schemeClr val="accent1"/>
          </a:effectRef>
          <a:fontRef idx="minor">
            <a:schemeClr val="dk1"/>
          </a:fontRef>
        </p:style>
        <p:txBody>
          <a:bodyPr anchor="ctr"/>
          <a:lstStyle/>
          <a:p>
            <a:pPr algn="ctr" defTabSz="457200">
              <a:defRPr/>
            </a:pPr>
            <a:endParaRPr lang="en-US">
              <a:solidFill>
                <a:prstClr val="black"/>
              </a:solidFill>
              <a:latin typeface="Calibri"/>
            </a:endParaRPr>
          </a:p>
        </p:txBody>
      </p:sp>
      <p:sp>
        <p:nvSpPr>
          <p:cNvPr id="21531" name="TextBox 65"/>
          <p:cNvSpPr txBox="1">
            <a:spLocks noChangeArrowheads="1"/>
          </p:cNvSpPr>
          <p:nvPr/>
        </p:nvSpPr>
        <p:spPr bwMode="auto">
          <a:xfrm>
            <a:off x="6415088" y="3883026"/>
            <a:ext cx="65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$14</a:t>
            </a:r>
          </a:p>
        </p:txBody>
      </p:sp>
      <p:grpSp>
        <p:nvGrpSpPr>
          <p:cNvPr id="13" name="Group 80"/>
          <p:cNvGrpSpPr>
            <a:grpSpLocks/>
          </p:cNvGrpSpPr>
          <p:nvPr/>
        </p:nvGrpSpPr>
        <p:grpSpPr bwMode="auto">
          <a:xfrm>
            <a:off x="4070350" y="1833564"/>
            <a:ext cx="2357438" cy="1830387"/>
            <a:chOff x="2546389" y="1832968"/>
            <a:chExt cx="2357241" cy="1831398"/>
          </a:xfrm>
        </p:grpSpPr>
        <p:sp>
          <p:nvSpPr>
            <p:cNvPr id="21544" name="TextBox 85"/>
            <p:cNvSpPr txBox="1">
              <a:spLocks noChangeArrowheads="1"/>
            </p:cNvSpPr>
            <p:nvPr/>
          </p:nvSpPr>
          <p:spPr bwMode="auto">
            <a:xfrm>
              <a:off x="2546389" y="2445273"/>
              <a:ext cx="13137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Timer</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Interrupt</a:t>
              </a:r>
            </a:p>
          </p:txBody>
        </p:sp>
        <p:cxnSp>
          <p:nvCxnSpPr>
            <p:cNvPr id="87" name="Curved Connector 86"/>
            <p:cNvCxnSpPr>
              <a:stCxn id="21527" idx="1"/>
              <a:endCxn id="57" idx="3"/>
            </p:cNvCxnSpPr>
            <p:nvPr/>
          </p:nvCxnSpPr>
          <p:spPr>
            <a:xfrm rot="10800000">
              <a:off x="2573375" y="1832968"/>
              <a:ext cx="2330255" cy="1831398"/>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89"/>
          <p:cNvGrpSpPr>
            <a:grpSpLocks/>
          </p:cNvGrpSpPr>
          <p:nvPr/>
        </p:nvGrpSpPr>
        <p:grpSpPr bwMode="auto">
          <a:xfrm>
            <a:off x="4097339" y="1063625"/>
            <a:ext cx="4416425" cy="2609850"/>
            <a:chOff x="2573104" y="1063643"/>
            <a:chExt cx="4417355" cy="2609328"/>
          </a:xfrm>
        </p:grpSpPr>
        <p:cxnSp>
          <p:nvCxnSpPr>
            <p:cNvPr id="74" name="Curved Connector 73"/>
            <p:cNvCxnSpPr>
              <a:stCxn id="57" idx="3"/>
              <a:endCxn id="21550" idx="1"/>
            </p:cNvCxnSpPr>
            <p:nvPr/>
          </p:nvCxnSpPr>
          <p:spPr>
            <a:xfrm>
              <a:off x="2573104" y="1833427"/>
              <a:ext cx="4417355" cy="1839544"/>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541" name="TextBox 76"/>
            <p:cNvSpPr txBox="1">
              <a:spLocks noChangeArrowheads="1"/>
            </p:cNvSpPr>
            <p:nvPr/>
          </p:nvSpPr>
          <p:spPr bwMode="auto">
            <a:xfrm>
              <a:off x="3127633" y="1063643"/>
              <a:ext cx="9115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Reset</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Timer</a:t>
              </a:r>
            </a:p>
          </p:txBody>
        </p:sp>
      </p:grpSp>
      <p:grpSp>
        <p:nvGrpSpPr>
          <p:cNvPr id="17" name="Group 82"/>
          <p:cNvGrpSpPr>
            <a:grpSpLocks/>
          </p:cNvGrpSpPr>
          <p:nvPr/>
        </p:nvGrpSpPr>
        <p:grpSpPr bwMode="auto">
          <a:xfrm>
            <a:off x="4133851" y="1851026"/>
            <a:ext cx="2335213" cy="2201863"/>
            <a:chOff x="2610409" y="3401628"/>
            <a:chExt cx="2334479" cy="2201731"/>
          </a:xfrm>
        </p:grpSpPr>
        <p:cxnSp>
          <p:nvCxnSpPr>
            <p:cNvPr id="78" name="Curved Connector 77"/>
            <p:cNvCxnSpPr/>
            <p:nvPr/>
          </p:nvCxnSpPr>
          <p:spPr>
            <a:xfrm>
              <a:off x="2610409" y="3401628"/>
              <a:ext cx="2334479" cy="1339770"/>
            </a:xfrm>
            <a:prstGeom prst="curved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539" name="TextBox 78"/>
            <p:cNvSpPr txBox="1">
              <a:spLocks noChangeArrowheads="1"/>
            </p:cNvSpPr>
            <p:nvPr/>
          </p:nvSpPr>
          <p:spPr bwMode="auto">
            <a:xfrm>
              <a:off x="2847058" y="3664367"/>
              <a:ext cx="119215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a:solidFill>
                    <a:prstClr val="black"/>
                  </a:solidFill>
                  <a:latin typeface="Calibri" panose="020F0502020204030204" pitchFamily="34" charset="0"/>
                </a:rPr>
                <a:t>Reset</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Status</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and </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Cause</a:t>
              </a:r>
            </a:p>
            <a:p>
              <a:pPr defTabSz="457200" eaLnBrk="1" fontAlgn="base" hangingPunct="1">
                <a:spcBef>
                  <a:spcPct val="0"/>
                </a:spcBef>
                <a:spcAft>
                  <a:spcPct val="0"/>
                </a:spcAft>
              </a:pPr>
              <a:r>
                <a:rPr lang="en-US" altLang="en-US">
                  <a:solidFill>
                    <a:prstClr val="black"/>
                  </a:solidFill>
                  <a:latin typeface="Calibri" panose="020F0502020204030204" pitchFamily="34" charset="0"/>
                </a:rPr>
                <a:t>Register</a:t>
              </a:r>
            </a:p>
          </p:txBody>
        </p:sp>
      </p:grpSp>
    </p:spTree>
    <p:extLst>
      <p:ext uri="{BB962C8B-B14F-4D97-AF65-F5344CB8AC3E}">
        <p14:creationId xmlns:p14="http://schemas.microsoft.com/office/powerpoint/2010/main" val="1477242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6124</TotalTime>
  <Words>647</Words>
  <Application>Microsoft Macintosh PowerPoint</Application>
  <PresentationFormat>Custom</PresentationFormat>
  <Paragraphs>223</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Storybuilding Neal Creative</vt:lpstr>
      <vt:lpstr>Office Theme</vt:lpstr>
      <vt:lpstr>Minesweeper Lab</vt:lpstr>
      <vt:lpstr>PowerPoint Presentation</vt:lpstr>
      <vt:lpstr>GLIM</vt:lpstr>
      <vt:lpstr>MIPS Interrupts</vt:lpstr>
      <vt:lpstr>Coprocessor 0</vt:lpstr>
      <vt:lpstr>PowerPoint Presentation</vt:lpstr>
      <vt:lpstr>PowerPoint Presentation</vt:lpstr>
      <vt:lpstr>PowerPoint Presentation</vt:lpstr>
      <vt:lpstr>PowerPoint Presentation</vt:lpstr>
      <vt:lpstr>The Assignment – common.s</vt:lpstr>
      <vt:lpstr>List of Characters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Game Of Life</dc:title>
  <dc:subject/>
  <dc:creator>Austin Crapo</dc:creator>
  <cp:keywords/>
  <dc:description/>
  <cp:lastModifiedBy>Jose Nelson Amaral</cp:lastModifiedBy>
  <cp:revision>30</cp:revision>
  <dcterms:created xsi:type="dcterms:W3CDTF">2017-06-22T19:05:38Z</dcterms:created>
  <dcterms:modified xsi:type="dcterms:W3CDTF">2017-10-29T15:05:04Z</dcterms:modified>
  <cp:category/>
</cp:coreProperties>
</file>